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32918400" cy="4389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9E9F"/>
    <a:srgbClr val="FFFFFF"/>
    <a:srgbClr val="1C4444"/>
    <a:srgbClr val="235F5D"/>
    <a:srgbClr val="99CCFF"/>
    <a:srgbClr val="CBCA94"/>
    <a:srgbClr val="66FF66"/>
    <a:srgbClr val="FFCC00"/>
    <a:srgbClr val="66CCFF"/>
    <a:srgbClr val="F3E5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31" autoAdjust="0"/>
    <p:restoredTop sz="94660"/>
  </p:normalViewPr>
  <p:slideViewPr>
    <p:cSldViewPr snapToGrid="0">
      <p:cViewPr>
        <p:scale>
          <a:sx n="25" d="100"/>
          <a:sy n="25" d="100"/>
        </p:scale>
        <p:origin x="884" y="-3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183123"/>
            <a:ext cx="27980640" cy="15280640"/>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3053043"/>
            <a:ext cx="24688800"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962E4B-059C-4EA4-8B5A-2096D6AF49BB}" type="datetimeFigureOut">
              <a:rPr lang="en-IN" smtClean="0"/>
              <a:t>11/12/2025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1599915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962E4B-059C-4EA4-8B5A-2096D6AF49BB}" type="datetimeFigureOut">
              <a:rPr lang="en-IN" smtClean="0"/>
              <a:t>11/12/2025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2556760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336800"/>
            <a:ext cx="709803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336800"/>
            <a:ext cx="2088261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962E4B-059C-4EA4-8B5A-2096D6AF49BB}" type="datetimeFigureOut">
              <a:rPr lang="en-IN" smtClean="0"/>
              <a:t>11/12/2025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262502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962E4B-059C-4EA4-8B5A-2096D6AF49BB}" type="datetimeFigureOut">
              <a:rPr lang="en-IN" smtClean="0"/>
              <a:t>11/12/2025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1107648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942333"/>
            <a:ext cx="28392120" cy="1825751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9372573"/>
            <a:ext cx="28392120" cy="96011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962E4B-059C-4EA4-8B5A-2096D6AF49BB}" type="datetimeFigureOut">
              <a:rPr lang="en-IN" smtClean="0"/>
              <a:t>11/12/2025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4029581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962E4B-059C-4EA4-8B5A-2096D6AF49BB}" type="datetimeFigureOut">
              <a:rPr lang="en-IN" smtClean="0"/>
              <a:t>11/12/2025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414307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10"/>
            <a:ext cx="2839212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10759443"/>
            <a:ext cx="13926024"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2267431" y="16032480"/>
            <a:ext cx="13926024"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10759443"/>
            <a:ext cx="13994608"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16664942" y="16032480"/>
            <a:ext cx="13994608"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962E4B-059C-4EA4-8B5A-2096D6AF49BB}" type="datetimeFigureOut">
              <a:rPr lang="en-IN" smtClean="0"/>
              <a:t>11/12/2025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3836406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962E4B-059C-4EA4-8B5A-2096D6AF49BB}" type="datetimeFigureOut">
              <a:rPr lang="en-IN" smtClean="0"/>
              <a:t>11/12/2025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1190244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962E4B-059C-4EA4-8B5A-2096D6AF49BB}" type="datetimeFigureOut">
              <a:rPr lang="en-IN" smtClean="0"/>
              <a:t>11/12/2025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1746982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6319530"/>
            <a:ext cx="16664940"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FA962E4B-059C-4EA4-8B5A-2096D6AF49BB}" type="datetimeFigureOut">
              <a:rPr lang="en-IN" smtClean="0"/>
              <a:t>11/12/2025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1091403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6319530"/>
            <a:ext cx="16664940" cy="311912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FA962E4B-059C-4EA4-8B5A-2096D6AF49BB}" type="datetimeFigureOut">
              <a:rPr lang="en-IN" smtClean="0"/>
              <a:t>11/12/2025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3868759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10"/>
            <a:ext cx="2839212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40680650"/>
            <a:ext cx="740664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FA962E4B-059C-4EA4-8B5A-2096D6AF49BB}" type="datetimeFigureOut">
              <a:rPr lang="en-IN" smtClean="0"/>
              <a:t>11/12/2025</a:t>
            </a:fld>
            <a:endParaRPr lang="en-IN"/>
          </a:p>
        </p:txBody>
      </p:sp>
      <p:sp>
        <p:nvSpPr>
          <p:cNvPr id="5" name="Footer Placeholder 4"/>
          <p:cNvSpPr>
            <a:spLocks noGrp="1"/>
          </p:cNvSpPr>
          <p:nvPr>
            <p:ph type="ftr" sz="quarter" idx="3"/>
          </p:nvPr>
        </p:nvSpPr>
        <p:spPr>
          <a:xfrm>
            <a:off x="10904220" y="40680650"/>
            <a:ext cx="11109960"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23248620" y="40680650"/>
            <a:ext cx="7406640"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98F3A2D8-AA46-4F7B-8DC4-713499AE6BFC}" type="slidenum">
              <a:rPr lang="en-IN" smtClean="0"/>
              <a:t>‹#›</a:t>
            </a:fld>
            <a:endParaRPr lang="en-IN"/>
          </a:p>
        </p:txBody>
      </p:sp>
    </p:spTree>
    <p:extLst>
      <p:ext uri="{BB962C8B-B14F-4D97-AF65-F5344CB8AC3E}">
        <p14:creationId xmlns:p14="http://schemas.microsoft.com/office/powerpoint/2010/main" val="5325033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9"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45" Type="http://schemas.openxmlformats.org/officeDocument/2006/relationships/image" Target="../media/image44.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jp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4" Type="http://schemas.openxmlformats.org/officeDocument/2006/relationships/image" Target="../media/image43.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jpg"/><Relationship Id="rId43" Type="http://schemas.openxmlformats.org/officeDocument/2006/relationships/image" Target="../media/image42.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20" Type="http://schemas.openxmlformats.org/officeDocument/2006/relationships/image" Target="../media/image19.png"/><Relationship Id="rId41"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2572D696-C6D9-4A92-2287-52BE1CCD5C27}"/>
              </a:ext>
            </a:extLst>
          </p:cNvPr>
          <p:cNvSpPr/>
          <p:nvPr/>
        </p:nvSpPr>
        <p:spPr>
          <a:xfrm>
            <a:off x="547219" y="17165899"/>
            <a:ext cx="16115554" cy="7620743"/>
          </a:xfrm>
          <a:prstGeom prst="roundRect">
            <a:avLst/>
          </a:prstGeom>
          <a:ln>
            <a:solidFill>
              <a:srgbClr val="1C444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18" name="Group 17">
            <a:extLst>
              <a:ext uri="{FF2B5EF4-FFF2-40B4-BE49-F238E27FC236}">
                <a16:creationId xmlns:a16="http://schemas.microsoft.com/office/drawing/2014/main" id="{325791DA-846B-4070-DCB9-17DC37F21F6F}"/>
              </a:ext>
            </a:extLst>
          </p:cNvPr>
          <p:cNvGrpSpPr/>
          <p:nvPr/>
        </p:nvGrpSpPr>
        <p:grpSpPr>
          <a:xfrm>
            <a:off x="7852885" y="29151940"/>
            <a:ext cx="11120915" cy="1328060"/>
            <a:chOff x="-65314" y="65313"/>
            <a:chExt cx="32983711" cy="3592288"/>
          </a:xfrm>
        </p:grpSpPr>
        <p:sp>
          <p:nvSpPr>
            <p:cNvPr id="19" name="Rectangle 18">
              <a:extLst>
                <a:ext uri="{FF2B5EF4-FFF2-40B4-BE49-F238E27FC236}">
                  <a16:creationId xmlns:a16="http://schemas.microsoft.com/office/drawing/2014/main" id="{4C8DD2F6-DB6E-E53E-AB57-064711DD0460}"/>
                </a:ext>
              </a:extLst>
            </p:cNvPr>
            <p:cNvSpPr/>
            <p:nvPr/>
          </p:nvSpPr>
          <p:spPr>
            <a:xfrm>
              <a:off x="-65314" y="65315"/>
              <a:ext cx="32918400" cy="3592286"/>
            </a:xfrm>
            <a:prstGeom prst="rect">
              <a:avLst/>
            </a:prstGeom>
            <a:solidFill>
              <a:srgbClr val="1840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ight Triangle 19">
              <a:extLst>
                <a:ext uri="{FF2B5EF4-FFF2-40B4-BE49-F238E27FC236}">
                  <a16:creationId xmlns:a16="http://schemas.microsoft.com/office/drawing/2014/main" id="{11182687-E2EE-C8F7-9263-AD9379678E7E}"/>
                </a:ext>
              </a:extLst>
            </p:cNvPr>
            <p:cNvSpPr/>
            <p:nvPr/>
          </p:nvSpPr>
          <p:spPr>
            <a:xfrm flipH="1">
              <a:off x="17288178" y="65313"/>
              <a:ext cx="15630219" cy="3592286"/>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7" name="Group 26">
            <a:extLst>
              <a:ext uri="{FF2B5EF4-FFF2-40B4-BE49-F238E27FC236}">
                <a16:creationId xmlns:a16="http://schemas.microsoft.com/office/drawing/2014/main" id="{84A5E392-F2AE-4444-481C-B897002C84E4}"/>
              </a:ext>
            </a:extLst>
          </p:cNvPr>
          <p:cNvGrpSpPr/>
          <p:nvPr/>
        </p:nvGrpSpPr>
        <p:grpSpPr>
          <a:xfrm>
            <a:off x="-82800" y="-65315"/>
            <a:ext cx="33083999" cy="43956515"/>
            <a:chOff x="-97971" y="-65315"/>
            <a:chExt cx="33083999" cy="43956515"/>
          </a:xfrm>
          <a:solidFill>
            <a:schemeClr val="bg1"/>
          </a:solidFill>
        </p:grpSpPr>
        <p:grpSp>
          <p:nvGrpSpPr>
            <p:cNvPr id="25" name="Group 24">
              <a:extLst>
                <a:ext uri="{FF2B5EF4-FFF2-40B4-BE49-F238E27FC236}">
                  <a16:creationId xmlns:a16="http://schemas.microsoft.com/office/drawing/2014/main" id="{E54FE0D7-8558-0428-8B49-CDCFB14DA464}"/>
                </a:ext>
              </a:extLst>
            </p:cNvPr>
            <p:cNvGrpSpPr/>
            <p:nvPr/>
          </p:nvGrpSpPr>
          <p:grpSpPr>
            <a:xfrm>
              <a:off x="-97971" y="-65315"/>
              <a:ext cx="33083999" cy="3592288"/>
              <a:chOff x="-97971" y="-65315"/>
              <a:chExt cx="33083999" cy="3592288"/>
            </a:xfrm>
            <a:grpFill/>
          </p:grpSpPr>
          <p:grpSp>
            <p:nvGrpSpPr>
              <p:cNvPr id="7" name="Group 6">
                <a:extLst>
                  <a:ext uri="{FF2B5EF4-FFF2-40B4-BE49-F238E27FC236}">
                    <a16:creationId xmlns:a16="http://schemas.microsoft.com/office/drawing/2014/main" id="{7A3E100E-1335-10C0-ACFD-D6C1F685D925}"/>
                  </a:ext>
                </a:extLst>
              </p:cNvPr>
              <p:cNvGrpSpPr/>
              <p:nvPr/>
            </p:nvGrpSpPr>
            <p:grpSpPr>
              <a:xfrm>
                <a:off x="-97971" y="-65315"/>
                <a:ext cx="33083999" cy="3592288"/>
                <a:chOff x="-65314" y="65313"/>
                <a:chExt cx="32983711" cy="3592288"/>
              </a:xfrm>
              <a:grpFill/>
            </p:grpSpPr>
            <p:sp>
              <p:nvSpPr>
                <p:cNvPr id="4" name="Rectangle 3">
                  <a:extLst>
                    <a:ext uri="{FF2B5EF4-FFF2-40B4-BE49-F238E27FC236}">
                      <a16:creationId xmlns:a16="http://schemas.microsoft.com/office/drawing/2014/main" id="{B300DCBA-01CA-7594-942C-58824C4B2BF4}"/>
                    </a:ext>
                  </a:extLst>
                </p:cNvPr>
                <p:cNvSpPr/>
                <p:nvPr/>
              </p:nvSpPr>
              <p:spPr>
                <a:xfrm>
                  <a:off x="-65314" y="65315"/>
                  <a:ext cx="32918400" cy="359228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ight Triangle 5">
                  <a:extLst>
                    <a:ext uri="{FF2B5EF4-FFF2-40B4-BE49-F238E27FC236}">
                      <a16:creationId xmlns:a16="http://schemas.microsoft.com/office/drawing/2014/main" id="{82DBFA6C-C09C-9788-11BC-61AC3DBB102D}"/>
                    </a:ext>
                  </a:extLst>
                </p:cNvPr>
                <p:cNvSpPr/>
                <p:nvPr/>
              </p:nvSpPr>
              <p:spPr>
                <a:xfrm flipH="1">
                  <a:off x="17288178" y="65313"/>
                  <a:ext cx="15630219" cy="3592286"/>
                </a:xfrm>
                <a:prstGeom prst="r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BED5D682-FD7B-4D91-4030-942999A4146C}"/>
                  </a:ext>
                </a:extLst>
              </p:cNvPr>
              <p:cNvSpPr txBox="1"/>
              <p:nvPr/>
            </p:nvSpPr>
            <p:spPr>
              <a:xfrm>
                <a:off x="3004457" y="484333"/>
                <a:ext cx="26909486" cy="2492990"/>
              </a:xfrm>
              <a:prstGeom prst="rect">
                <a:avLst/>
              </a:prstGeom>
              <a:grpFill/>
              <a:ln>
                <a:noFill/>
              </a:ln>
            </p:spPr>
            <p:txBody>
              <a:bodyPr wrap="square" rtlCol="0">
                <a:spAutoFit/>
              </a:bodyPr>
              <a:lstStyle/>
              <a:p>
                <a:pPr marL="0" marR="0" lvl="0" indent="0" algn="ctr" defTabSz="914400" rtl="0" eaLnBrk="1" fontAlgn="auto" latinLnBrk="0" hangingPunct="1">
                  <a:lnSpc>
                    <a:spcPct val="7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effectLst/>
                    <a:uLnTx/>
                    <a:uFillTx/>
                    <a:latin typeface="Arial Rounded MT Bold" panose="020F0704030504030204" pitchFamily="34" charset="0"/>
                    <a:ea typeface="Arial"/>
                    <a:cs typeface="Arial"/>
                    <a:sym typeface="Arial"/>
                  </a:rPr>
                  <a:t> </a:t>
                </a:r>
                <a:r>
                  <a:rPr kumimoji="0" lang="en-US" sz="6000" b="1" i="0" u="none" strike="noStrike" kern="0" cap="none" spc="0" normalizeH="0" baseline="0" noProof="0" dirty="0">
                    <a:ln>
                      <a:noFill/>
                    </a:ln>
                    <a:effectLst/>
                    <a:uLnTx/>
                    <a:uFillTx/>
                    <a:latin typeface="Arial Rounded MT Bold" panose="020F0704030504030204" pitchFamily="34" charset="0"/>
                    <a:cs typeface="Arial"/>
                    <a:sym typeface="Arial"/>
                  </a:rPr>
                  <a:t>Mitochondrial Responses to BCL-2 Inhibitors in Hematological Cancer</a:t>
                </a:r>
                <a:endParaRPr kumimoji="0" lang="en-US" sz="6000" b="1" i="0" u="none" strike="noStrike" kern="0" cap="none" spc="0" normalizeH="0" baseline="0" noProof="0" dirty="0">
                  <a:ln>
                    <a:noFill/>
                  </a:ln>
                  <a:effectLst/>
                  <a:uLnTx/>
                  <a:uFillTx/>
                  <a:latin typeface="Arial Rounded MT Bold" panose="020F0704030504030204" pitchFamily="34" charset="0"/>
                  <a:ea typeface="Arial"/>
                  <a:cs typeface="Arial"/>
                  <a:sym typeface="Arial"/>
                </a:endParaRPr>
              </a:p>
              <a:p>
                <a:pPr marL="0" marR="0" lvl="0" indent="0" algn="ctr" defTabSz="914400" rtl="0" eaLnBrk="1" fontAlgn="auto" latinLnBrk="0" hangingPunct="1">
                  <a:lnSpc>
                    <a:spcPct val="10000"/>
                  </a:lnSpc>
                  <a:spcBef>
                    <a:spcPts val="0"/>
                  </a:spcBef>
                  <a:spcAft>
                    <a:spcPts val="0"/>
                  </a:spcAft>
                  <a:buClr>
                    <a:srgbClr val="000000"/>
                  </a:buClr>
                  <a:buSzTx/>
                  <a:buFont typeface="Arial"/>
                  <a:buNone/>
                  <a:tabLst/>
                  <a:defRPr/>
                </a:pPr>
                <a:endParaRPr kumimoji="0" lang="en-US" sz="6000" b="1" i="0" u="none" strike="noStrike" kern="0" cap="none" spc="0" normalizeH="0" baseline="0" noProof="0" dirty="0">
                  <a:ln>
                    <a:noFill/>
                  </a:ln>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4000" b="1" i="0" u="sng" strike="noStrike" kern="0" cap="none" spc="0" normalizeH="0" baseline="0" noProof="0" dirty="0">
                    <a:ln>
                      <a:noFill/>
                    </a:ln>
                    <a:effectLst/>
                    <a:uLnTx/>
                    <a:uFillTx/>
                    <a:latin typeface="Arial Narrow" panose="020B0606020202030204" pitchFamily="34" charset="0"/>
                    <a:ea typeface="Arial"/>
                    <a:cs typeface="Arial"/>
                    <a:sym typeface="Arial"/>
                  </a:rPr>
                  <a:t>S</a:t>
                </a:r>
                <a:r>
                  <a:rPr kumimoji="0" lang="en-US" sz="4000" b="1" i="0" u="sng" strike="noStrike" kern="0" cap="none" spc="0" normalizeH="0" baseline="0" noProof="0" dirty="0">
                    <a:ln>
                      <a:noFill/>
                    </a:ln>
                    <a:effectLst/>
                    <a:uLnTx/>
                    <a:uFillTx/>
                    <a:latin typeface="Arial Narrow" panose="020B0606020202030204" pitchFamily="34" charset="0"/>
                    <a:cs typeface="Arial"/>
                    <a:sym typeface="Arial"/>
                  </a:rPr>
                  <a:t>hyamjith P</a:t>
                </a:r>
                <a:r>
                  <a:rPr kumimoji="0" lang="en-US" sz="4000" b="1" i="0" u="sng" strike="noStrike" kern="0" cap="none" spc="0" normalizeH="0" baseline="30000" noProof="0" dirty="0">
                    <a:ln>
                      <a:noFill/>
                    </a:ln>
                    <a:effectLst/>
                    <a:uLnTx/>
                    <a:uFillTx/>
                    <a:latin typeface="Arial Narrow" panose="020B0606020202030204" pitchFamily="34" charset="0"/>
                    <a:ea typeface="Arial"/>
                    <a:cs typeface="Arial"/>
                    <a:sym typeface="Arial"/>
                  </a:rPr>
                  <a:t>1</a:t>
                </a:r>
                <a:r>
                  <a:rPr kumimoji="0" lang="en-US" sz="4000" b="1" i="0" u="none" strike="noStrike" kern="0" cap="none" spc="0" normalizeH="0" baseline="0" noProof="0" dirty="0">
                    <a:ln>
                      <a:noFill/>
                    </a:ln>
                    <a:effectLst/>
                    <a:uLnTx/>
                    <a:uFillTx/>
                    <a:latin typeface="Arial Narrow" panose="020B0606020202030204" pitchFamily="34" charset="0"/>
                    <a:ea typeface="Arial"/>
                    <a:cs typeface="Arial"/>
                    <a:sym typeface="Arial"/>
                  </a:rPr>
                  <a:t>, Sagar S Desai</a:t>
                </a:r>
                <a:r>
                  <a:rPr lang="en-US" sz="4000" b="1" kern="0" baseline="30000" dirty="0">
                    <a:latin typeface="Arial Narrow" panose="020B0606020202030204" pitchFamily="34" charset="0"/>
                    <a:cs typeface="Arial"/>
                    <a:sym typeface="Arial"/>
                  </a:rPr>
                  <a:t>2</a:t>
                </a:r>
                <a:r>
                  <a:rPr kumimoji="0" lang="en-US" sz="4000" b="1" i="0" u="none" strike="noStrike" kern="0" cap="none" spc="0" normalizeH="0" baseline="0" noProof="0" dirty="0">
                    <a:ln>
                      <a:noFill/>
                    </a:ln>
                    <a:effectLst/>
                    <a:uLnTx/>
                    <a:uFillTx/>
                    <a:latin typeface="Arial Narrow" panose="020B0606020202030204" pitchFamily="34" charset="0"/>
                    <a:cs typeface="Arial"/>
                    <a:sym typeface="Arial"/>
                  </a:rPr>
                  <a:t>, </a:t>
                </a:r>
                <a:r>
                  <a:rPr kumimoji="0" lang="en-US" sz="4000" b="1" i="0" u="none" strike="noStrike" kern="0" cap="none" spc="0" normalizeH="0" baseline="0" noProof="0" dirty="0">
                    <a:ln>
                      <a:noFill/>
                    </a:ln>
                    <a:effectLst/>
                    <a:uLnTx/>
                    <a:uFillTx/>
                    <a:latin typeface="Arial Narrow" panose="020B0606020202030204" pitchFamily="34" charset="0"/>
                    <a:ea typeface="Arial"/>
                    <a:cs typeface="Arial"/>
                    <a:sym typeface="Arial"/>
                  </a:rPr>
                  <a:t>and Bibha Choudhary</a:t>
                </a:r>
                <a:r>
                  <a:rPr kumimoji="0" lang="en-US" sz="4000" b="1" i="0" u="none" strike="noStrike" kern="0" cap="none" spc="0" normalizeH="0" baseline="30000" noProof="0" dirty="0">
                    <a:ln>
                      <a:noFill/>
                    </a:ln>
                    <a:effectLst/>
                    <a:uLnTx/>
                    <a:uFillTx/>
                    <a:latin typeface="Arial Narrow" panose="020B0606020202030204" pitchFamily="34" charset="0"/>
                    <a:ea typeface="Arial"/>
                    <a:cs typeface="Arial"/>
                    <a:sym typeface="Arial"/>
                  </a:rPr>
                  <a:t>1*</a:t>
                </a:r>
                <a:r>
                  <a:rPr kumimoji="0" lang="en-US" sz="4000" b="1" i="0" u="none" strike="noStrike" kern="0" cap="none" spc="0" normalizeH="0" baseline="0" noProof="0" dirty="0">
                    <a:ln>
                      <a:noFill/>
                    </a:ln>
                    <a:effectLst/>
                    <a:uLnTx/>
                    <a:uFillTx/>
                    <a:latin typeface="Arial Narrow" panose="020B0606020202030204" pitchFamily="34" charset="0"/>
                    <a:ea typeface="Arial"/>
                    <a:cs typeface="Arial"/>
                    <a:sym typeface="Arial"/>
                  </a:rPr>
                  <a:t> </a:t>
                </a:r>
              </a:p>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4000" b="1" i="0" u="none" strike="noStrike" kern="0" cap="none" spc="0" normalizeH="0" baseline="30000" noProof="0" dirty="0">
                    <a:ln>
                      <a:noFill/>
                    </a:ln>
                    <a:effectLst/>
                    <a:uLnTx/>
                    <a:uFillTx/>
                    <a:latin typeface="Arial Narrow" panose="020B0606020202030204" pitchFamily="34" charset="0"/>
                    <a:ea typeface="Arial"/>
                    <a:cs typeface="Arial"/>
                    <a:sym typeface="Arial"/>
                  </a:rPr>
                  <a:t>*1 </a:t>
                </a:r>
                <a:r>
                  <a:rPr kumimoji="0" lang="en-US" sz="4000" b="1" i="0" u="none" strike="noStrike" kern="0" cap="none" spc="0" normalizeH="0" baseline="0" noProof="0" dirty="0">
                    <a:ln>
                      <a:noFill/>
                    </a:ln>
                    <a:effectLst/>
                    <a:uLnTx/>
                    <a:uFillTx/>
                    <a:latin typeface="Arial Narrow" panose="020B0606020202030204" pitchFamily="34" charset="0"/>
                    <a:ea typeface="Arial"/>
                    <a:cs typeface="Arial"/>
                    <a:sym typeface="Arial"/>
                  </a:rPr>
                  <a:t>Institute of Bioinformatics and Applied Biotechnology, Electronic City Phase 1,Bengaluru 560100</a:t>
                </a:r>
              </a:p>
              <a:p>
                <a:pPr lvl="0" algn="ctr" defTabSz="914400">
                  <a:lnSpc>
                    <a:spcPct val="90000"/>
                  </a:lnSpc>
                  <a:buClr>
                    <a:srgbClr val="000000"/>
                  </a:buClr>
                  <a:defRPr/>
                </a:pPr>
                <a:r>
                  <a:rPr lang="en-US" sz="4000" b="1" kern="0" baseline="30000" dirty="0">
                    <a:latin typeface="Arial Narrow" panose="020B0606020202030204" pitchFamily="34" charset="0"/>
                    <a:ea typeface="Arial"/>
                    <a:cs typeface="Arial"/>
                    <a:sym typeface="Arial"/>
                  </a:rPr>
                  <a:t>2 </a:t>
                </a:r>
                <a:r>
                  <a:rPr kumimoji="0" lang="en-US" sz="4000" b="1" i="0" u="none" strike="noStrike" kern="0" cap="none" spc="0" normalizeH="0" baseline="0" noProof="0" dirty="0">
                    <a:ln>
                      <a:noFill/>
                    </a:ln>
                    <a:effectLst/>
                    <a:uLnTx/>
                    <a:uFillTx/>
                    <a:latin typeface="Arial Narrow" panose="020B0606020202030204" pitchFamily="34" charset="0"/>
                    <a:ea typeface="Arial"/>
                    <a:cs typeface="Arial"/>
                    <a:sym typeface="Arial"/>
                  </a:rPr>
                  <a:t>Hem</a:t>
                </a:r>
                <a:r>
                  <a:rPr lang="en-US" sz="4000" b="1" kern="0" dirty="0" err="1">
                    <a:latin typeface="Arial Narrow" panose="020B0606020202030204" pitchFamily="34" charset="0"/>
                    <a:ea typeface="Arial"/>
                    <a:cs typeface="Arial"/>
                    <a:sym typeface="Arial"/>
                  </a:rPr>
                  <a:t>atology</a:t>
                </a:r>
                <a:r>
                  <a:rPr lang="en-US" sz="4000" b="1" kern="0" dirty="0">
                    <a:latin typeface="Arial Narrow" panose="020B0606020202030204" pitchFamily="34" charset="0"/>
                    <a:ea typeface="Arial"/>
                    <a:cs typeface="Arial"/>
                    <a:sym typeface="Arial"/>
                  </a:rPr>
                  <a:t> Department, NCGM, Ahmedabad, Gujarat 380059</a:t>
                </a:r>
                <a:endParaRPr kumimoji="0" lang="en-IN" sz="1600" b="1" i="0" u="none" strike="noStrike" kern="1200" cap="none" spc="0" normalizeH="0" baseline="0" noProof="0" dirty="0">
                  <a:ln>
                    <a:noFill/>
                  </a:ln>
                  <a:effectLst/>
                  <a:uLnTx/>
                  <a:uFillTx/>
                  <a:latin typeface="Arial Narrow" panose="020B0606020202030204" pitchFamily="34" charset="0"/>
                </a:endParaRPr>
              </a:p>
            </p:txBody>
          </p:sp>
          <p:pic>
            <p:nvPicPr>
              <p:cNvPr id="16" name="Picture 15">
                <a:extLst>
                  <a:ext uri="{FF2B5EF4-FFF2-40B4-BE49-F238E27FC236}">
                    <a16:creationId xmlns:a16="http://schemas.microsoft.com/office/drawing/2014/main" id="{BE78FC25-7F79-F460-9C9B-C2BD5BFBC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24460" y="1354154"/>
                <a:ext cx="5153966" cy="1588279"/>
              </a:xfrm>
              <a:prstGeom prst="rect">
                <a:avLst/>
              </a:prstGeom>
              <a:grpFill/>
              <a:ln>
                <a:noFill/>
              </a:ln>
            </p:spPr>
          </p:pic>
          <p:pic>
            <p:nvPicPr>
              <p:cNvPr id="17" name="object 6">
                <a:extLst>
                  <a:ext uri="{FF2B5EF4-FFF2-40B4-BE49-F238E27FC236}">
                    <a16:creationId xmlns:a16="http://schemas.microsoft.com/office/drawing/2014/main" id="{9CE9D4B0-D1BE-D81B-0BB9-E6463F753203}"/>
                  </a:ext>
                </a:extLst>
              </p:cNvPr>
              <p:cNvPicPr/>
              <p:nvPr/>
            </p:nvPicPr>
            <p:blipFill>
              <a:blip r:embed="rId3" cstate="print"/>
              <a:stretch>
                <a:fillRect/>
              </a:stretch>
            </p:blipFill>
            <p:spPr>
              <a:xfrm>
                <a:off x="39974" y="1224205"/>
                <a:ext cx="4971840" cy="1587600"/>
              </a:xfrm>
              <a:prstGeom prst="rect">
                <a:avLst/>
              </a:prstGeom>
              <a:grpFill/>
              <a:ln>
                <a:noFill/>
              </a:ln>
            </p:spPr>
          </p:pic>
        </p:grpSp>
        <p:sp>
          <p:nvSpPr>
            <p:cNvPr id="26" name="Rectangle 25">
              <a:extLst>
                <a:ext uri="{FF2B5EF4-FFF2-40B4-BE49-F238E27FC236}">
                  <a16:creationId xmlns:a16="http://schemas.microsoft.com/office/drawing/2014/main" id="{D435A9E8-CAEC-8FD1-8F7A-8A98D1C5C202}"/>
                </a:ext>
              </a:extLst>
            </p:cNvPr>
            <p:cNvSpPr/>
            <p:nvPr/>
          </p:nvSpPr>
          <p:spPr>
            <a:xfrm>
              <a:off x="-76200" y="3429000"/>
              <a:ext cx="33062228" cy="404622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2" name="Group 31">
            <a:extLst>
              <a:ext uri="{FF2B5EF4-FFF2-40B4-BE49-F238E27FC236}">
                <a16:creationId xmlns:a16="http://schemas.microsoft.com/office/drawing/2014/main" id="{8FE853C2-F02C-3A2F-A2C8-0ED823EA0F0C}"/>
              </a:ext>
            </a:extLst>
          </p:cNvPr>
          <p:cNvGrpSpPr/>
          <p:nvPr/>
        </p:nvGrpSpPr>
        <p:grpSpPr>
          <a:xfrm>
            <a:off x="237093" y="3698354"/>
            <a:ext cx="9144000" cy="720000"/>
            <a:chOff x="1094880" y="4849166"/>
            <a:chExt cx="5343600" cy="502306"/>
          </a:xfrm>
        </p:grpSpPr>
        <p:grpSp>
          <p:nvGrpSpPr>
            <p:cNvPr id="30" name="Group 29">
              <a:extLst>
                <a:ext uri="{FF2B5EF4-FFF2-40B4-BE49-F238E27FC236}">
                  <a16:creationId xmlns:a16="http://schemas.microsoft.com/office/drawing/2014/main" id="{71177532-B0CC-55A0-C0FD-64B32FBF6639}"/>
                </a:ext>
              </a:extLst>
            </p:cNvPr>
            <p:cNvGrpSpPr/>
            <p:nvPr/>
          </p:nvGrpSpPr>
          <p:grpSpPr>
            <a:xfrm>
              <a:off x="1094880" y="4851326"/>
              <a:ext cx="5343600" cy="500146"/>
              <a:chOff x="1097280" y="4724399"/>
              <a:chExt cx="5343600" cy="792481"/>
            </a:xfrm>
          </p:grpSpPr>
          <p:sp>
            <p:nvSpPr>
              <p:cNvPr id="28" name="Rectangle 27">
                <a:extLst>
                  <a:ext uri="{FF2B5EF4-FFF2-40B4-BE49-F238E27FC236}">
                    <a16:creationId xmlns:a16="http://schemas.microsoft.com/office/drawing/2014/main" id="{CC910C40-0826-753D-317D-EFD943B25368}"/>
                  </a:ext>
                </a:extLst>
              </p:cNvPr>
              <p:cNvSpPr/>
              <p:nvPr/>
            </p:nvSpPr>
            <p:spPr>
              <a:xfrm>
                <a:off x="1097280" y="4724400"/>
                <a:ext cx="5338800" cy="792480"/>
              </a:xfrm>
              <a:prstGeom prst="rect">
                <a:avLst/>
              </a:prstGeom>
              <a:solidFill>
                <a:srgbClr val="174C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ight Triangle 28">
                <a:extLst>
                  <a:ext uri="{FF2B5EF4-FFF2-40B4-BE49-F238E27FC236}">
                    <a16:creationId xmlns:a16="http://schemas.microsoft.com/office/drawing/2014/main" id="{93B8CB22-BA19-4790-4099-8C6FCCA2BAE1}"/>
                  </a:ext>
                </a:extLst>
              </p:cNvPr>
              <p:cNvSpPr/>
              <p:nvPr/>
            </p:nvSpPr>
            <p:spPr>
              <a:xfrm flipH="1">
                <a:off x="4602480" y="4724399"/>
                <a:ext cx="1838400" cy="792480"/>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1" name="TextBox 30">
              <a:extLst>
                <a:ext uri="{FF2B5EF4-FFF2-40B4-BE49-F238E27FC236}">
                  <a16:creationId xmlns:a16="http://schemas.microsoft.com/office/drawing/2014/main" id="{0958C9A3-3F8F-6EEC-9535-6B60E008D716}"/>
                </a:ext>
              </a:extLst>
            </p:cNvPr>
            <p:cNvSpPr txBox="1"/>
            <p:nvPr/>
          </p:nvSpPr>
          <p:spPr>
            <a:xfrm>
              <a:off x="1747520" y="4849166"/>
              <a:ext cx="3936720" cy="475448"/>
            </a:xfrm>
            <a:prstGeom prst="rect">
              <a:avLst/>
            </a:prstGeom>
            <a:noFill/>
            <a:ln>
              <a:noFill/>
            </a:ln>
          </p:spPr>
          <p:txBody>
            <a:bodyPr wrap="square" rtlCol="0">
              <a:spAutoFit/>
            </a:bodyPr>
            <a:lstStyle/>
            <a:p>
              <a:pPr algn="ctr"/>
              <a:r>
                <a:rPr lang="en-US" sz="3600" b="1" dirty="0">
                  <a:solidFill>
                    <a:schemeClr val="bg2">
                      <a:lumMod val="90000"/>
                    </a:schemeClr>
                  </a:solidFill>
                  <a:latin typeface="Arial Rounded MT Bold" panose="020F0704030504030204" pitchFamily="34" charset="0"/>
                  <a:cs typeface="Arial" panose="020B0604020202020204" pitchFamily="34" charset="0"/>
                </a:rPr>
                <a:t>Abstract</a:t>
              </a:r>
              <a:endParaRPr lang="en-IN" sz="3600" b="1" dirty="0">
                <a:solidFill>
                  <a:schemeClr val="bg2">
                    <a:lumMod val="90000"/>
                  </a:schemeClr>
                </a:solidFill>
                <a:latin typeface="Arial Rounded MT Bold" panose="020F0704030504030204" pitchFamily="34" charset="0"/>
                <a:cs typeface="Arial" panose="020B0604020202020204" pitchFamily="34" charset="0"/>
              </a:endParaRPr>
            </a:p>
          </p:txBody>
        </p:sp>
      </p:grpSp>
      <p:sp>
        <p:nvSpPr>
          <p:cNvPr id="33" name="Rectangle 32">
            <a:extLst>
              <a:ext uri="{FF2B5EF4-FFF2-40B4-BE49-F238E27FC236}">
                <a16:creationId xmlns:a16="http://schemas.microsoft.com/office/drawing/2014/main" id="{CEB770B5-4A06-D916-D517-A8B0196F22EB}"/>
              </a:ext>
            </a:extLst>
          </p:cNvPr>
          <p:cNvSpPr/>
          <p:nvPr/>
        </p:nvSpPr>
        <p:spPr>
          <a:xfrm>
            <a:off x="237074" y="4427739"/>
            <a:ext cx="9144019" cy="557784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dirty="0" err="1">
                <a:solidFill>
                  <a:schemeClr val="tx1"/>
                </a:solidFill>
              </a:rPr>
              <a:t>Leukemia</a:t>
            </a:r>
            <a:r>
              <a:rPr lang="en-IN" dirty="0">
                <a:solidFill>
                  <a:schemeClr val="tx1"/>
                </a:solidFill>
              </a:rPr>
              <a:t>, a </a:t>
            </a:r>
            <a:r>
              <a:rPr lang="en-IN" dirty="0" err="1">
                <a:solidFill>
                  <a:schemeClr val="tx1"/>
                </a:solidFill>
              </a:rPr>
              <a:t>hematological</a:t>
            </a:r>
            <a:r>
              <a:rPr lang="en-IN" dirty="0">
                <a:solidFill>
                  <a:schemeClr val="tx1"/>
                </a:solidFill>
              </a:rPr>
              <a:t> malignancy characterized by uncontrolled expansion of blast cells, frequently develops chemoresistance and relapse due to the survival of leukemic stem cells (LSCs). These LSCs adapt to therapeutic stress through mitochondrial reprogramming, marked by elevated oxidative phosphorylation (</a:t>
            </a:r>
            <a:r>
              <a:rPr lang="en-IN" dirty="0" err="1">
                <a:solidFill>
                  <a:schemeClr val="tx1"/>
                </a:solidFill>
              </a:rPr>
              <a:t>OxPhos</a:t>
            </a:r>
            <a:r>
              <a:rPr lang="en-IN" dirty="0">
                <a:solidFill>
                  <a:schemeClr val="tx1"/>
                </a:solidFill>
              </a:rPr>
              <a:t>), metabolic flexibility, and evasion of apoptosis. In this study, we examined the mitochondrial response of </a:t>
            </a:r>
            <a:r>
              <a:rPr lang="en-IN" dirty="0" err="1">
                <a:solidFill>
                  <a:schemeClr val="tx1"/>
                </a:solidFill>
              </a:rPr>
              <a:t>leukemia</a:t>
            </a:r>
            <a:r>
              <a:rPr lang="en-IN" dirty="0">
                <a:solidFill>
                  <a:schemeClr val="tx1"/>
                </a:solidFill>
              </a:rPr>
              <a:t> cells to BCL-2 inhibition using </a:t>
            </a:r>
            <a:r>
              <a:rPr lang="en-IN" dirty="0" err="1">
                <a:solidFill>
                  <a:schemeClr val="tx1"/>
                </a:solidFill>
              </a:rPr>
              <a:t>Venetoclax</a:t>
            </a:r>
            <a:r>
              <a:rPr lang="en-IN" dirty="0">
                <a:solidFill>
                  <a:schemeClr val="tx1"/>
                </a:solidFill>
              </a:rPr>
              <a:t> alongside in-house candidate compounds in cell lines. Integrated gene-expression profiling and functional assays revealed significant dysregulation of mitochondrial translation, apoptosis-related signalling, and </a:t>
            </a:r>
            <a:r>
              <a:rPr lang="en-IN" dirty="0" err="1">
                <a:solidFill>
                  <a:schemeClr val="tx1"/>
                </a:solidFill>
              </a:rPr>
              <a:t>OxPhos</a:t>
            </a:r>
            <a:r>
              <a:rPr lang="en-IN" dirty="0">
                <a:solidFill>
                  <a:schemeClr val="tx1"/>
                </a:solidFill>
              </a:rPr>
              <a:t> pathways following treatment. Transcriptomic analysis of patient samples from the TARGET-AML cohort identified key mitochondrial genes ACOT7 and AIFM2 that showed strong associations with overall survival. Expression-based patient stratification, supported by clustering, Kaplan-Meier survival curves, and ROC analyses, indicated that these genes may serve as clinically relevant prognostic markers. Molecular docking studies of ACOT7 and AIFM2 revealed high-affinity interactions between the in-house compounds and key functional domains regulating mitochondrial metabolism and cell-death pathways. Metabolomic profiling in the Dalton’s Lymphoma Ascites (DLA) model showed marked alterations in metabolites, consistent with mitochondrial rewiring observed across in vitro and in vivo systems. Overall, our multi-omics study points out mitochondrial metabolism as a critical determinant of treatment response and propose candidate biomarkers and therapeutic targets to improve personalized therapy for AML and Lymphoma patients.</a:t>
            </a:r>
          </a:p>
        </p:txBody>
      </p:sp>
      <p:sp>
        <p:nvSpPr>
          <p:cNvPr id="38" name="Rectangle 37">
            <a:extLst>
              <a:ext uri="{FF2B5EF4-FFF2-40B4-BE49-F238E27FC236}">
                <a16:creationId xmlns:a16="http://schemas.microsoft.com/office/drawing/2014/main" id="{F478106D-3D31-8957-8ADD-E072847714E0}"/>
              </a:ext>
            </a:extLst>
          </p:cNvPr>
          <p:cNvSpPr/>
          <p:nvPr/>
        </p:nvSpPr>
        <p:spPr>
          <a:xfrm>
            <a:off x="228861" y="10947776"/>
            <a:ext cx="9180000" cy="2788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dirty="0">
                <a:solidFill>
                  <a:schemeClr val="tx1"/>
                </a:solidFill>
              </a:rPr>
              <a:t>Mitochondria play a central role in regulating energy production, apoptosis, and metabolic adaptation in </a:t>
            </a:r>
            <a:r>
              <a:rPr lang="en-IN" dirty="0" err="1">
                <a:solidFill>
                  <a:schemeClr val="tx1"/>
                </a:solidFill>
              </a:rPr>
              <a:t>hematological</a:t>
            </a:r>
            <a:r>
              <a:rPr lang="en-IN" dirty="0">
                <a:solidFill>
                  <a:schemeClr val="tx1"/>
                </a:solidFill>
              </a:rPr>
              <a:t> cancers. Leukemic and lymphoma cells frequently develop therapeutic resistance by rewiring mitochondrial pathways, increasing oxidative phosphorylation (</a:t>
            </a:r>
            <a:r>
              <a:rPr lang="en-IN" dirty="0" err="1">
                <a:solidFill>
                  <a:schemeClr val="tx1"/>
                </a:solidFill>
              </a:rPr>
              <a:t>OxPhos</a:t>
            </a:r>
            <a:r>
              <a:rPr lang="en-IN" dirty="0">
                <a:solidFill>
                  <a:schemeClr val="tx1"/>
                </a:solidFill>
              </a:rPr>
              <a:t>), and suppressing cell-death signalling. BCL-2 inhibitors, such as </a:t>
            </a:r>
            <a:r>
              <a:rPr lang="en-IN" dirty="0" err="1">
                <a:solidFill>
                  <a:schemeClr val="tx1"/>
                </a:solidFill>
              </a:rPr>
              <a:t>Venetoclax</a:t>
            </a:r>
            <a:r>
              <a:rPr lang="en-IN" dirty="0">
                <a:solidFill>
                  <a:schemeClr val="tx1"/>
                </a:solidFill>
              </a:rPr>
              <a:t>, target mitochondrial apoptotic machinery by disrupting BCL-2–mediated sequestration of pro-apoptotic proteins. However, treatment responses vary widely due to mitochondrial heterogeneity and compensatory survival mechanisms within malignant cells. Understanding how mitochondria functionally and transcriptionally respond to BCL-2 inhibition is therefore essential for improving therapeutic efficacy.</a:t>
            </a:r>
          </a:p>
        </p:txBody>
      </p:sp>
      <p:grpSp>
        <p:nvGrpSpPr>
          <p:cNvPr id="52" name="Group 51">
            <a:extLst>
              <a:ext uri="{FF2B5EF4-FFF2-40B4-BE49-F238E27FC236}">
                <a16:creationId xmlns:a16="http://schemas.microsoft.com/office/drawing/2014/main" id="{E0F8C69A-12DA-4CE9-BDB0-B73D5FD0128B}"/>
              </a:ext>
            </a:extLst>
          </p:cNvPr>
          <p:cNvGrpSpPr/>
          <p:nvPr/>
        </p:nvGrpSpPr>
        <p:grpSpPr>
          <a:xfrm>
            <a:off x="237074" y="10216337"/>
            <a:ext cx="9170834" cy="720000"/>
            <a:chOff x="150202" y="11271412"/>
            <a:chExt cx="9135786" cy="720000"/>
          </a:xfrm>
        </p:grpSpPr>
        <p:grpSp>
          <p:nvGrpSpPr>
            <p:cNvPr id="37" name="Group 36">
              <a:extLst>
                <a:ext uri="{FF2B5EF4-FFF2-40B4-BE49-F238E27FC236}">
                  <a16:creationId xmlns:a16="http://schemas.microsoft.com/office/drawing/2014/main" id="{BD232DE2-CF34-77A7-8710-A628D983A833}"/>
                </a:ext>
              </a:extLst>
            </p:cNvPr>
            <p:cNvGrpSpPr/>
            <p:nvPr/>
          </p:nvGrpSpPr>
          <p:grpSpPr>
            <a:xfrm>
              <a:off x="150202" y="11271412"/>
              <a:ext cx="9135786" cy="720000"/>
              <a:chOff x="134962" y="10355082"/>
              <a:chExt cx="9135786" cy="547285"/>
            </a:xfrm>
          </p:grpSpPr>
          <p:sp>
            <p:nvSpPr>
              <p:cNvPr id="35" name="Rectangle 34">
                <a:extLst>
                  <a:ext uri="{FF2B5EF4-FFF2-40B4-BE49-F238E27FC236}">
                    <a16:creationId xmlns:a16="http://schemas.microsoft.com/office/drawing/2014/main" id="{91276EF3-8B3D-3A90-9D9A-7684732C3C5D}"/>
                  </a:ext>
                </a:extLst>
              </p:cNvPr>
              <p:cNvSpPr/>
              <p:nvPr/>
            </p:nvSpPr>
            <p:spPr>
              <a:xfrm>
                <a:off x="134962" y="10355082"/>
                <a:ext cx="9135786" cy="547285"/>
              </a:xfrm>
              <a:prstGeom prst="rect">
                <a:avLst/>
              </a:prstGeom>
              <a:solidFill>
                <a:srgbClr val="174C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ight Triangle 35">
                <a:extLst>
                  <a:ext uri="{FF2B5EF4-FFF2-40B4-BE49-F238E27FC236}">
                    <a16:creationId xmlns:a16="http://schemas.microsoft.com/office/drawing/2014/main" id="{1C47BE50-B68D-73F3-61A1-DC62305FC98A}"/>
                  </a:ext>
                </a:extLst>
              </p:cNvPr>
              <p:cNvSpPr/>
              <p:nvPr/>
            </p:nvSpPr>
            <p:spPr>
              <a:xfrm flipH="1">
                <a:off x="6116653" y="10355082"/>
                <a:ext cx="3145881" cy="547285"/>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94FF8786-0E6A-48A2-E1F5-EDE500AD5F31}"/>
                </a:ext>
              </a:extLst>
            </p:cNvPr>
            <p:cNvSpPr txBox="1"/>
            <p:nvPr/>
          </p:nvSpPr>
          <p:spPr>
            <a:xfrm>
              <a:off x="2742506" y="11323703"/>
              <a:ext cx="3738623" cy="646331"/>
            </a:xfrm>
            <a:prstGeom prst="rect">
              <a:avLst/>
            </a:prstGeom>
            <a:noFill/>
          </p:spPr>
          <p:txBody>
            <a:bodyPr wrap="square" rtlCol="0">
              <a:spAutoFit/>
            </a:bodyPr>
            <a:lstStyle/>
            <a:p>
              <a:pPr algn="ctr"/>
              <a:r>
                <a:rPr lang="en-US" sz="3600" b="1" dirty="0">
                  <a:solidFill>
                    <a:schemeClr val="bg2">
                      <a:lumMod val="90000"/>
                    </a:schemeClr>
                  </a:solidFill>
                  <a:latin typeface="Arial Rounded MT Bold" panose="020F0704030504030204" pitchFamily="34" charset="0"/>
                </a:rPr>
                <a:t>Introduction</a:t>
              </a:r>
              <a:endParaRPr lang="en-IN" sz="3600" b="1" dirty="0">
                <a:solidFill>
                  <a:schemeClr val="bg2">
                    <a:lumMod val="90000"/>
                  </a:schemeClr>
                </a:solidFill>
                <a:latin typeface="Arial Rounded MT Bold" panose="020F0704030504030204" pitchFamily="34" charset="0"/>
              </a:endParaRPr>
            </a:p>
          </p:txBody>
        </p:sp>
      </p:grpSp>
      <p:sp>
        <p:nvSpPr>
          <p:cNvPr id="43" name="Rectangle 42">
            <a:extLst>
              <a:ext uri="{FF2B5EF4-FFF2-40B4-BE49-F238E27FC236}">
                <a16:creationId xmlns:a16="http://schemas.microsoft.com/office/drawing/2014/main" id="{07D5AF50-539F-33B2-2CC9-35B35E500DE7}"/>
              </a:ext>
            </a:extLst>
          </p:cNvPr>
          <p:cNvSpPr/>
          <p:nvPr/>
        </p:nvSpPr>
        <p:spPr>
          <a:xfrm>
            <a:off x="23557748" y="4471350"/>
            <a:ext cx="9127572" cy="2788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dirty="0">
              <a:solidFill>
                <a:schemeClr val="tx1"/>
              </a:solidFill>
            </a:endParaRPr>
          </a:p>
        </p:txBody>
      </p:sp>
      <p:grpSp>
        <p:nvGrpSpPr>
          <p:cNvPr id="51" name="Group 50">
            <a:extLst>
              <a:ext uri="{FF2B5EF4-FFF2-40B4-BE49-F238E27FC236}">
                <a16:creationId xmlns:a16="http://schemas.microsoft.com/office/drawing/2014/main" id="{E9FD8588-509E-BFB3-88A5-23315B3BC8CC}"/>
              </a:ext>
            </a:extLst>
          </p:cNvPr>
          <p:cNvGrpSpPr/>
          <p:nvPr/>
        </p:nvGrpSpPr>
        <p:grpSpPr>
          <a:xfrm>
            <a:off x="23557748" y="3674908"/>
            <a:ext cx="9135786" cy="738263"/>
            <a:chOff x="1243549" y="17852988"/>
            <a:chExt cx="9135786" cy="547285"/>
          </a:xfrm>
        </p:grpSpPr>
        <p:grpSp>
          <p:nvGrpSpPr>
            <p:cNvPr id="44" name="Group 43">
              <a:extLst>
                <a:ext uri="{FF2B5EF4-FFF2-40B4-BE49-F238E27FC236}">
                  <a16:creationId xmlns:a16="http://schemas.microsoft.com/office/drawing/2014/main" id="{6E3EFE2C-FF63-A028-79D7-F3D2D826FD84}"/>
                </a:ext>
              </a:extLst>
            </p:cNvPr>
            <p:cNvGrpSpPr/>
            <p:nvPr/>
          </p:nvGrpSpPr>
          <p:grpSpPr>
            <a:xfrm>
              <a:off x="1243549" y="17852988"/>
              <a:ext cx="9135786" cy="547285"/>
              <a:chOff x="134962" y="10355082"/>
              <a:chExt cx="9135786" cy="547285"/>
            </a:xfrm>
          </p:grpSpPr>
          <p:sp>
            <p:nvSpPr>
              <p:cNvPr id="45" name="Rectangle 44">
                <a:extLst>
                  <a:ext uri="{FF2B5EF4-FFF2-40B4-BE49-F238E27FC236}">
                    <a16:creationId xmlns:a16="http://schemas.microsoft.com/office/drawing/2014/main" id="{63DF0A88-9A91-D099-CEF9-BBB69ED837DD}"/>
                  </a:ext>
                </a:extLst>
              </p:cNvPr>
              <p:cNvSpPr/>
              <p:nvPr/>
            </p:nvSpPr>
            <p:spPr>
              <a:xfrm>
                <a:off x="134962" y="10355082"/>
                <a:ext cx="9135786" cy="547285"/>
              </a:xfrm>
              <a:prstGeom prst="rect">
                <a:avLst/>
              </a:prstGeom>
              <a:solidFill>
                <a:srgbClr val="174C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ight Triangle 45">
                <a:extLst>
                  <a:ext uri="{FF2B5EF4-FFF2-40B4-BE49-F238E27FC236}">
                    <a16:creationId xmlns:a16="http://schemas.microsoft.com/office/drawing/2014/main" id="{385F2B96-B4CB-D193-8A8F-3B04E1B00EDB}"/>
                  </a:ext>
                </a:extLst>
              </p:cNvPr>
              <p:cNvSpPr/>
              <p:nvPr/>
            </p:nvSpPr>
            <p:spPr>
              <a:xfrm flipH="1">
                <a:off x="6116653" y="10355082"/>
                <a:ext cx="3145881" cy="547285"/>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TextBox 49">
              <a:extLst>
                <a:ext uri="{FF2B5EF4-FFF2-40B4-BE49-F238E27FC236}">
                  <a16:creationId xmlns:a16="http://schemas.microsoft.com/office/drawing/2014/main" id="{1E6F084F-2482-471A-BAFA-0316AE5B405B}"/>
                </a:ext>
              </a:extLst>
            </p:cNvPr>
            <p:cNvSpPr txBox="1"/>
            <p:nvPr/>
          </p:nvSpPr>
          <p:spPr>
            <a:xfrm>
              <a:off x="3942130" y="17895797"/>
              <a:ext cx="3738623" cy="491288"/>
            </a:xfrm>
            <a:prstGeom prst="rect">
              <a:avLst/>
            </a:prstGeom>
            <a:noFill/>
          </p:spPr>
          <p:txBody>
            <a:bodyPr wrap="square" rtlCol="0">
              <a:spAutoFit/>
            </a:bodyPr>
            <a:lstStyle/>
            <a:p>
              <a:pPr algn="ctr"/>
              <a:r>
                <a:rPr lang="en-US" sz="3600" b="1" dirty="0">
                  <a:solidFill>
                    <a:schemeClr val="bg2">
                      <a:lumMod val="90000"/>
                    </a:schemeClr>
                  </a:solidFill>
                  <a:latin typeface="Arial Rounded MT Bold" panose="020F0704030504030204" pitchFamily="34" charset="0"/>
                </a:rPr>
                <a:t>Discussion</a:t>
              </a:r>
              <a:endParaRPr lang="en-IN" sz="2400" b="1" dirty="0">
                <a:solidFill>
                  <a:schemeClr val="bg2">
                    <a:lumMod val="90000"/>
                  </a:schemeClr>
                </a:solidFill>
                <a:latin typeface="Arial Rounded MT Bold" panose="020F0704030504030204" pitchFamily="34" charset="0"/>
              </a:endParaRPr>
            </a:p>
          </p:txBody>
        </p:sp>
      </p:grpSp>
      <p:sp>
        <p:nvSpPr>
          <p:cNvPr id="53" name="Rectangle 52">
            <a:extLst>
              <a:ext uri="{FF2B5EF4-FFF2-40B4-BE49-F238E27FC236}">
                <a16:creationId xmlns:a16="http://schemas.microsoft.com/office/drawing/2014/main" id="{A59C2FE1-795A-8B45-60B6-904052C7454B}"/>
              </a:ext>
            </a:extLst>
          </p:cNvPr>
          <p:cNvSpPr/>
          <p:nvPr/>
        </p:nvSpPr>
        <p:spPr>
          <a:xfrm>
            <a:off x="9521825" y="4414548"/>
            <a:ext cx="8406243" cy="9346973"/>
          </a:xfrm>
          <a:prstGeom prst="rect">
            <a:avLst/>
          </a:prstGeom>
          <a:solidFill>
            <a:schemeClr val="bg2"/>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4" name="Group 53">
            <a:extLst>
              <a:ext uri="{FF2B5EF4-FFF2-40B4-BE49-F238E27FC236}">
                <a16:creationId xmlns:a16="http://schemas.microsoft.com/office/drawing/2014/main" id="{D98D2FE6-84AE-EB4A-A08B-961E2E5D10C8}"/>
              </a:ext>
            </a:extLst>
          </p:cNvPr>
          <p:cNvGrpSpPr/>
          <p:nvPr/>
        </p:nvGrpSpPr>
        <p:grpSpPr>
          <a:xfrm>
            <a:off x="23557748" y="7386837"/>
            <a:ext cx="9135786" cy="720000"/>
            <a:chOff x="1243549" y="17852988"/>
            <a:chExt cx="9135786" cy="547285"/>
          </a:xfrm>
        </p:grpSpPr>
        <p:grpSp>
          <p:nvGrpSpPr>
            <p:cNvPr id="55" name="Group 54">
              <a:extLst>
                <a:ext uri="{FF2B5EF4-FFF2-40B4-BE49-F238E27FC236}">
                  <a16:creationId xmlns:a16="http://schemas.microsoft.com/office/drawing/2014/main" id="{35DB88E8-9D28-F797-4133-34D8C0A21933}"/>
                </a:ext>
              </a:extLst>
            </p:cNvPr>
            <p:cNvGrpSpPr/>
            <p:nvPr/>
          </p:nvGrpSpPr>
          <p:grpSpPr>
            <a:xfrm>
              <a:off x="1243549" y="17852988"/>
              <a:ext cx="9135786" cy="547285"/>
              <a:chOff x="134962" y="10355082"/>
              <a:chExt cx="9135786" cy="547285"/>
            </a:xfrm>
          </p:grpSpPr>
          <p:sp>
            <p:nvSpPr>
              <p:cNvPr id="57" name="Rectangle 56">
                <a:extLst>
                  <a:ext uri="{FF2B5EF4-FFF2-40B4-BE49-F238E27FC236}">
                    <a16:creationId xmlns:a16="http://schemas.microsoft.com/office/drawing/2014/main" id="{60AF1117-5F8D-2436-9739-A1F167BDC99A}"/>
                  </a:ext>
                </a:extLst>
              </p:cNvPr>
              <p:cNvSpPr/>
              <p:nvPr/>
            </p:nvSpPr>
            <p:spPr>
              <a:xfrm>
                <a:off x="134962" y="10355082"/>
                <a:ext cx="9135786" cy="547285"/>
              </a:xfrm>
              <a:prstGeom prst="rect">
                <a:avLst/>
              </a:prstGeom>
              <a:solidFill>
                <a:srgbClr val="174C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ight Triangle 57">
                <a:extLst>
                  <a:ext uri="{FF2B5EF4-FFF2-40B4-BE49-F238E27FC236}">
                    <a16:creationId xmlns:a16="http://schemas.microsoft.com/office/drawing/2014/main" id="{A43ED608-EDC6-3EA6-B546-F3267AE7B3CE}"/>
                  </a:ext>
                </a:extLst>
              </p:cNvPr>
              <p:cNvSpPr/>
              <p:nvPr/>
            </p:nvSpPr>
            <p:spPr>
              <a:xfrm flipH="1">
                <a:off x="6116653" y="10355082"/>
                <a:ext cx="3145881" cy="547285"/>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6" name="TextBox 55">
              <a:extLst>
                <a:ext uri="{FF2B5EF4-FFF2-40B4-BE49-F238E27FC236}">
                  <a16:creationId xmlns:a16="http://schemas.microsoft.com/office/drawing/2014/main" id="{894D773B-C725-8CD3-4EE8-78CC3E9A31E1}"/>
                </a:ext>
              </a:extLst>
            </p:cNvPr>
            <p:cNvSpPr txBox="1"/>
            <p:nvPr/>
          </p:nvSpPr>
          <p:spPr>
            <a:xfrm>
              <a:off x="3942130" y="17895797"/>
              <a:ext cx="3738623" cy="491288"/>
            </a:xfrm>
            <a:prstGeom prst="rect">
              <a:avLst/>
            </a:prstGeom>
            <a:noFill/>
          </p:spPr>
          <p:txBody>
            <a:bodyPr wrap="square" rtlCol="0">
              <a:spAutoFit/>
            </a:bodyPr>
            <a:lstStyle/>
            <a:p>
              <a:pPr algn="ctr"/>
              <a:r>
                <a:rPr lang="en-US" sz="3600" b="1" dirty="0">
                  <a:solidFill>
                    <a:schemeClr val="bg2">
                      <a:lumMod val="90000"/>
                    </a:schemeClr>
                  </a:solidFill>
                  <a:latin typeface="Arial Rounded MT Bold" panose="020F0704030504030204" pitchFamily="34" charset="0"/>
                </a:rPr>
                <a:t>Conclusion</a:t>
              </a:r>
              <a:endParaRPr lang="en-IN" sz="2400" b="1" dirty="0">
                <a:solidFill>
                  <a:schemeClr val="bg2">
                    <a:lumMod val="90000"/>
                  </a:schemeClr>
                </a:solidFill>
                <a:latin typeface="Arial Rounded MT Bold" panose="020F0704030504030204" pitchFamily="34" charset="0"/>
              </a:endParaRPr>
            </a:p>
          </p:txBody>
        </p:sp>
      </p:grpSp>
      <p:sp>
        <p:nvSpPr>
          <p:cNvPr id="59" name="Rectangle 58">
            <a:extLst>
              <a:ext uri="{FF2B5EF4-FFF2-40B4-BE49-F238E27FC236}">
                <a16:creationId xmlns:a16="http://schemas.microsoft.com/office/drawing/2014/main" id="{C91FFD78-51DC-4E4D-2AB1-88DE244C4C3B}"/>
              </a:ext>
            </a:extLst>
          </p:cNvPr>
          <p:cNvSpPr/>
          <p:nvPr/>
        </p:nvSpPr>
        <p:spPr>
          <a:xfrm>
            <a:off x="23553754" y="8186512"/>
            <a:ext cx="9127572" cy="2788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dirty="0">
              <a:solidFill>
                <a:schemeClr val="tx1"/>
              </a:solidFill>
            </a:endParaRPr>
          </a:p>
        </p:txBody>
      </p:sp>
      <p:grpSp>
        <p:nvGrpSpPr>
          <p:cNvPr id="60" name="Group 59">
            <a:extLst>
              <a:ext uri="{FF2B5EF4-FFF2-40B4-BE49-F238E27FC236}">
                <a16:creationId xmlns:a16="http://schemas.microsoft.com/office/drawing/2014/main" id="{3E017744-2D4F-231B-1791-375BA42BEC56}"/>
              </a:ext>
            </a:extLst>
          </p:cNvPr>
          <p:cNvGrpSpPr/>
          <p:nvPr/>
        </p:nvGrpSpPr>
        <p:grpSpPr>
          <a:xfrm>
            <a:off x="23508026" y="11146547"/>
            <a:ext cx="9135786" cy="720000"/>
            <a:chOff x="1243549" y="17852988"/>
            <a:chExt cx="9135786" cy="547285"/>
          </a:xfrm>
        </p:grpSpPr>
        <p:grpSp>
          <p:nvGrpSpPr>
            <p:cNvPr id="61" name="Group 60">
              <a:extLst>
                <a:ext uri="{FF2B5EF4-FFF2-40B4-BE49-F238E27FC236}">
                  <a16:creationId xmlns:a16="http://schemas.microsoft.com/office/drawing/2014/main" id="{BB348CEE-7E09-14BD-FB03-AC24D13EE1ED}"/>
                </a:ext>
              </a:extLst>
            </p:cNvPr>
            <p:cNvGrpSpPr/>
            <p:nvPr/>
          </p:nvGrpSpPr>
          <p:grpSpPr>
            <a:xfrm>
              <a:off x="1243549" y="17852988"/>
              <a:ext cx="9135786" cy="547285"/>
              <a:chOff x="134962" y="10355082"/>
              <a:chExt cx="9135786" cy="547285"/>
            </a:xfrm>
          </p:grpSpPr>
          <p:sp>
            <p:nvSpPr>
              <p:cNvPr id="63" name="Rectangle 62">
                <a:extLst>
                  <a:ext uri="{FF2B5EF4-FFF2-40B4-BE49-F238E27FC236}">
                    <a16:creationId xmlns:a16="http://schemas.microsoft.com/office/drawing/2014/main" id="{65337B54-4BA7-99DA-6296-0390B0B928E1}"/>
                  </a:ext>
                </a:extLst>
              </p:cNvPr>
              <p:cNvSpPr/>
              <p:nvPr/>
            </p:nvSpPr>
            <p:spPr>
              <a:xfrm>
                <a:off x="134962" y="10355082"/>
                <a:ext cx="9135786" cy="547285"/>
              </a:xfrm>
              <a:prstGeom prst="rect">
                <a:avLst/>
              </a:prstGeom>
              <a:solidFill>
                <a:srgbClr val="174C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ight Triangle 63">
                <a:extLst>
                  <a:ext uri="{FF2B5EF4-FFF2-40B4-BE49-F238E27FC236}">
                    <a16:creationId xmlns:a16="http://schemas.microsoft.com/office/drawing/2014/main" id="{62E4847F-9354-28F3-ED97-71821FC3CCE4}"/>
                  </a:ext>
                </a:extLst>
              </p:cNvPr>
              <p:cNvSpPr/>
              <p:nvPr/>
            </p:nvSpPr>
            <p:spPr>
              <a:xfrm flipH="1">
                <a:off x="6116653" y="10355082"/>
                <a:ext cx="3145881" cy="547285"/>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TextBox 61">
              <a:extLst>
                <a:ext uri="{FF2B5EF4-FFF2-40B4-BE49-F238E27FC236}">
                  <a16:creationId xmlns:a16="http://schemas.microsoft.com/office/drawing/2014/main" id="{D945D1C3-5A77-D3BC-5C07-C1EC2D14FEFB}"/>
                </a:ext>
              </a:extLst>
            </p:cNvPr>
            <p:cNvSpPr txBox="1"/>
            <p:nvPr/>
          </p:nvSpPr>
          <p:spPr>
            <a:xfrm>
              <a:off x="3942130" y="17895797"/>
              <a:ext cx="3738623" cy="491288"/>
            </a:xfrm>
            <a:prstGeom prst="rect">
              <a:avLst/>
            </a:prstGeom>
            <a:noFill/>
          </p:spPr>
          <p:txBody>
            <a:bodyPr wrap="square" rtlCol="0">
              <a:spAutoFit/>
            </a:bodyPr>
            <a:lstStyle/>
            <a:p>
              <a:pPr algn="ctr"/>
              <a:r>
                <a:rPr lang="en-US" sz="3600" b="1" dirty="0">
                  <a:solidFill>
                    <a:schemeClr val="bg2">
                      <a:lumMod val="90000"/>
                    </a:schemeClr>
                  </a:solidFill>
                  <a:latin typeface="Arial Rounded MT Bold" panose="020F0704030504030204" pitchFamily="34" charset="0"/>
                </a:rPr>
                <a:t>Reference</a:t>
              </a:r>
              <a:endParaRPr lang="en-IN" sz="2400" b="1" dirty="0">
                <a:solidFill>
                  <a:schemeClr val="bg2">
                    <a:lumMod val="90000"/>
                  </a:schemeClr>
                </a:solidFill>
                <a:latin typeface="Arial Rounded MT Bold" panose="020F0704030504030204" pitchFamily="34" charset="0"/>
              </a:endParaRPr>
            </a:p>
          </p:txBody>
        </p:sp>
      </p:grpSp>
      <p:sp>
        <p:nvSpPr>
          <p:cNvPr id="65" name="Rectangle 64">
            <a:extLst>
              <a:ext uri="{FF2B5EF4-FFF2-40B4-BE49-F238E27FC236}">
                <a16:creationId xmlns:a16="http://schemas.microsoft.com/office/drawing/2014/main" id="{06D064B0-4C55-1C7C-D8ED-1B19933E7882}"/>
              </a:ext>
            </a:extLst>
          </p:cNvPr>
          <p:cNvSpPr/>
          <p:nvPr/>
        </p:nvSpPr>
        <p:spPr>
          <a:xfrm>
            <a:off x="23515110" y="11887741"/>
            <a:ext cx="9127572" cy="203790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 S. B. Panina, J. Pei, and N. V. </a:t>
            </a:r>
            <a:r>
              <a:rPr kumimoji="0" lang="en-IN" sz="18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Kirienko</a:t>
            </a: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“Mitochondrial metabolism as a target for acute myeloid </a:t>
            </a:r>
            <a:r>
              <a:rPr kumimoji="0" lang="en-IN" sz="18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leukemia</a:t>
            </a: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treatment,” Cancer &amp; Metabolism, vol. 9, no. 1, Apr. 2021, </a:t>
            </a:r>
            <a:r>
              <a:rPr kumimoji="0" lang="en-IN" sz="18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doi</a:t>
            </a: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10.1186/s40170-021-00253-w.</a:t>
            </a:r>
          </a:p>
          <a:p>
            <a:pPr lvl="0" algn="ju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2. A. Zhang, W. Liu, and S. Qiu, </a:t>
            </a:r>
            <a:r>
              <a:rPr lang="en-IN" dirty="0">
                <a:solidFill>
                  <a:prstClr val="black"/>
                </a:solidFill>
                <a:latin typeface="Arial" panose="020B0604020202020204" pitchFamily="34" charset="0"/>
                <a:cs typeface="Arial" panose="020B0604020202020204" pitchFamily="34" charset="0"/>
              </a:rPr>
              <a:t>“</a:t>
            </a:r>
            <a:r>
              <a:rPr lang="en-IN" dirty="0" err="1">
                <a:solidFill>
                  <a:prstClr val="black"/>
                </a:solidFill>
                <a:latin typeface="Arial" panose="020B0604020202020204" pitchFamily="34" charset="0"/>
                <a:cs typeface="Arial" panose="020B0604020202020204" pitchFamily="34" charset="0"/>
              </a:rPr>
              <a:t>Mgenetic</a:t>
            </a:r>
            <a:r>
              <a:rPr lang="en-IN" dirty="0">
                <a:solidFill>
                  <a:prstClr val="black"/>
                </a:solidFill>
                <a:latin typeface="Arial" panose="020B0604020202020204" pitchFamily="34" charset="0"/>
                <a:cs typeface="Arial" panose="020B0604020202020204" pitchFamily="34" charset="0"/>
              </a:rPr>
              <a:t> variations in </a:t>
            </a:r>
            <a:r>
              <a:rPr lang="en-IN" dirty="0" err="1">
                <a:solidFill>
                  <a:prstClr val="black"/>
                </a:solidFill>
                <a:latin typeface="Arial" panose="020B0604020202020204" pitchFamily="34" charset="0"/>
                <a:cs typeface="Arial" panose="020B0604020202020204" pitchFamily="34" charset="0"/>
              </a:rPr>
              <a:t>leukemia</a:t>
            </a:r>
            <a:r>
              <a:rPr lang="en-IN" dirty="0">
                <a:solidFill>
                  <a:prstClr val="black"/>
                </a:solidFill>
                <a:latin typeface="Arial" panose="020B0604020202020204" pitchFamily="34" charset="0"/>
                <a:cs typeface="Arial" panose="020B0604020202020204" pitchFamily="34" charset="0"/>
              </a:rPr>
              <a:t>: a comprehensive overview,” Blood Science, vol. 6, no. </a:t>
            </a:r>
            <a:r>
              <a:rPr lang="en-IN" dirty="0" err="1">
                <a:solidFill>
                  <a:prstClr val="black"/>
                </a:solidFill>
                <a:latin typeface="Arial" panose="020B0604020202020204" pitchFamily="34" charset="0"/>
                <a:cs typeface="Arial" panose="020B0604020202020204" pitchFamily="34" charset="0"/>
              </a:rPr>
              <a:t>itochondrial</a:t>
            </a:r>
            <a:r>
              <a:rPr lang="en-IN" dirty="0">
                <a:solidFill>
                  <a:prstClr val="black"/>
                </a:solidFill>
                <a:latin typeface="Arial" panose="020B0604020202020204" pitchFamily="34" charset="0"/>
                <a:cs typeface="Arial" panose="020B0604020202020204" pitchFamily="34" charset="0"/>
              </a:rPr>
              <a:t> 4</a:t>
            </a: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 e00205, Sep. 2024, </a:t>
            </a:r>
            <a:r>
              <a:rPr kumimoji="0" lang="en-IN" sz="18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doi</a:t>
            </a: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10.1097/bs9.0000000000000205.</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a:extLst>
              <a:ext uri="{FF2B5EF4-FFF2-40B4-BE49-F238E27FC236}">
                <a16:creationId xmlns:a16="http://schemas.microsoft.com/office/drawing/2014/main" id="{056FE310-2423-F8A5-0CF7-178D5F5250A2}"/>
              </a:ext>
            </a:extLst>
          </p:cNvPr>
          <p:cNvGrpSpPr/>
          <p:nvPr/>
        </p:nvGrpSpPr>
        <p:grpSpPr>
          <a:xfrm>
            <a:off x="252307" y="14178216"/>
            <a:ext cx="32437267" cy="756000"/>
            <a:chOff x="1243549" y="17852988"/>
            <a:chExt cx="9135786" cy="547285"/>
          </a:xfrm>
        </p:grpSpPr>
        <p:grpSp>
          <p:nvGrpSpPr>
            <p:cNvPr id="67" name="Group 66">
              <a:extLst>
                <a:ext uri="{FF2B5EF4-FFF2-40B4-BE49-F238E27FC236}">
                  <a16:creationId xmlns:a16="http://schemas.microsoft.com/office/drawing/2014/main" id="{3BC95675-0745-FC09-6A68-D71CF2102BB6}"/>
                </a:ext>
              </a:extLst>
            </p:cNvPr>
            <p:cNvGrpSpPr/>
            <p:nvPr/>
          </p:nvGrpSpPr>
          <p:grpSpPr>
            <a:xfrm>
              <a:off x="1243549" y="17852988"/>
              <a:ext cx="9135786" cy="547285"/>
              <a:chOff x="134962" y="10355082"/>
              <a:chExt cx="9135786" cy="547285"/>
            </a:xfrm>
          </p:grpSpPr>
          <p:sp>
            <p:nvSpPr>
              <p:cNvPr id="69" name="Rectangle 68">
                <a:extLst>
                  <a:ext uri="{FF2B5EF4-FFF2-40B4-BE49-F238E27FC236}">
                    <a16:creationId xmlns:a16="http://schemas.microsoft.com/office/drawing/2014/main" id="{BB0C33B7-330E-1A82-2CB9-AC46C856D136}"/>
                  </a:ext>
                </a:extLst>
              </p:cNvPr>
              <p:cNvSpPr/>
              <p:nvPr/>
            </p:nvSpPr>
            <p:spPr>
              <a:xfrm>
                <a:off x="134962" y="10355082"/>
                <a:ext cx="9135786" cy="547285"/>
              </a:xfrm>
              <a:prstGeom prst="rect">
                <a:avLst/>
              </a:prstGeom>
              <a:solidFill>
                <a:srgbClr val="174C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ight Triangle 69">
                <a:extLst>
                  <a:ext uri="{FF2B5EF4-FFF2-40B4-BE49-F238E27FC236}">
                    <a16:creationId xmlns:a16="http://schemas.microsoft.com/office/drawing/2014/main" id="{D2132BAB-6CE3-6EC1-0A44-6A39BB143178}"/>
                  </a:ext>
                </a:extLst>
              </p:cNvPr>
              <p:cNvSpPr/>
              <p:nvPr/>
            </p:nvSpPr>
            <p:spPr>
              <a:xfrm flipH="1">
                <a:off x="6116653" y="10355082"/>
                <a:ext cx="3145881" cy="547285"/>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8" name="TextBox 67">
              <a:extLst>
                <a:ext uri="{FF2B5EF4-FFF2-40B4-BE49-F238E27FC236}">
                  <a16:creationId xmlns:a16="http://schemas.microsoft.com/office/drawing/2014/main" id="{136BBADA-15AC-61FC-4452-7C8FE42D934C}"/>
                </a:ext>
              </a:extLst>
            </p:cNvPr>
            <p:cNvSpPr txBox="1"/>
            <p:nvPr/>
          </p:nvSpPr>
          <p:spPr>
            <a:xfrm>
              <a:off x="3942130" y="17895797"/>
              <a:ext cx="3738623" cy="467893"/>
            </a:xfrm>
            <a:prstGeom prst="rect">
              <a:avLst/>
            </a:prstGeom>
            <a:noFill/>
          </p:spPr>
          <p:txBody>
            <a:bodyPr wrap="square" rtlCol="0">
              <a:spAutoFit/>
            </a:bodyPr>
            <a:lstStyle/>
            <a:p>
              <a:pPr algn="ctr"/>
              <a:r>
                <a:rPr lang="en-US" sz="3600" b="1" dirty="0">
                  <a:solidFill>
                    <a:schemeClr val="bg2">
                      <a:lumMod val="90000"/>
                    </a:schemeClr>
                  </a:solidFill>
                  <a:latin typeface="Arial Rounded MT Bold" panose="020F0704030504030204" pitchFamily="34" charset="0"/>
                </a:rPr>
                <a:t>Results</a:t>
              </a:r>
              <a:endParaRPr lang="en-IN" sz="2400" b="1" dirty="0">
                <a:solidFill>
                  <a:schemeClr val="bg2">
                    <a:lumMod val="90000"/>
                  </a:schemeClr>
                </a:solidFill>
                <a:latin typeface="Arial Rounded MT Bold" panose="020F0704030504030204" pitchFamily="34" charset="0"/>
              </a:endParaRPr>
            </a:p>
          </p:txBody>
        </p:sp>
      </p:grpSp>
      <p:grpSp>
        <p:nvGrpSpPr>
          <p:cNvPr id="71" name="Group 70">
            <a:extLst>
              <a:ext uri="{FF2B5EF4-FFF2-40B4-BE49-F238E27FC236}">
                <a16:creationId xmlns:a16="http://schemas.microsoft.com/office/drawing/2014/main" id="{51EF1FBC-326E-61A8-59B6-3586DEC56021}"/>
              </a:ext>
            </a:extLst>
          </p:cNvPr>
          <p:cNvGrpSpPr/>
          <p:nvPr/>
        </p:nvGrpSpPr>
        <p:grpSpPr>
          <a:xfrm>
            <a:off x="18114997" y="3695035"/>
            <a:ext cx="5268877" cy="709258"/>
            <a:chOff x="1243549" y="17852988"/>
            <a:chExt cx="9135786" cy="547285"/>
          </a:xfrm>
        </p:grpSpPr>
        <p:grpSp>
          <p:nvGrpSpPr>
            <p:cNvPr id="72" name="Group 71">
              <a:extLst>
                <a:ext uri="{FF2B5EF4-FFF2-40B4-BE49-F238E27FC236}">
                  <a16:creationId xmlns:a16="http://schemas.microsoft.com/office/drawing/2014/main" id="{806246B0-6CC8-751E-C783-4E495F6AAD5F}"/>
                </a:ext>
              </a:extLst>
            </p:cNvPr>
            <p:cNvGrpSpPr/>
            <p:nvPr/>
          </p:nvGrpSpPr>
          <p:grpSpPr>
            <a:xfrm>
              <a:off x="1243549" y="17852988"/>
              <a:ext cx="9135786" cy="547285"/>
              <a:chOff x="134962" y="10355082"/>
              <a:chExt cx="9135786" cy="547285"/>
            </a:xfrm>
          </p:grpSpPr>
          <p:sp>
            <p:nvSpPr>
              <p:cNvPr id="74" name="Rectangle 73">
                <a:extLst>
                  <a:ext uri="{FF2B5EF4-FFF2-40B4-BE49-F238E27FC236}">
                    <a16:creationId xmlns:a16="http://schemas.microsoft.com/office/drawing/2014/main" id="{A2321062-688A-75F3-22CE-402FD97A12B4}"/>
                  </a:ext>
                </a:extLst>
              </p:cNvPr>
              <p:cNvSpPr/>
              <p:nvPr/>
            </p:nvSpPr>
            <p:spPr>
              <a:xfrm>
                <a:off x="134962" y="10355082"/>
                <a:ext cx="9135786" cy="547285"/>
              </a:xfrm>
              <a:prstGeom prst="rect">
                <a:avLst/>
              </a:prstGeom>
              <a:solidFill>
                <a:srgbClr val="174C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ight Triangle 74">
                <a:extLst>
                  <a:ext uri="{FF2B5EF4-FFF2-40B4-BE49-F238E27FC236}">
                    <a16:creationId xmlns:a16="http://schemas.microsoft.com/office/drawing/2014/main" id="{9470CFE1-905D-D934-4536-E4D134115D57}"/>
                  </a:ext>
                </a:extLst>
              </p:cNvPr>
              <p:cNvSpPr/>
              <p:nvPr/>
            </p:nvSpPr>
            <p:spPr>
              <a:xfrm flipH="1">
                <a:off x="6116653" y="10355082"/>
                <a:ext cx="3145881" cy="547285"/>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3" name="TextBox 72">
              <a:extLst>
                <a:ext uri="{FF2B5EF4-FFF2-40B4-BE49-F238E27FC236}">
                  <a16:creationId xmlns:a16="http://schemas.microsoft.com/office/drawing/2014/main" id="{E612E389-EF82-E1E4-0772-91B828F932AC}"/>
                </a:ext>
              </a:extLst>
            </p:cNvPr>
            <p:cNvSpPr txBox="1"/>
            <p:nvPr/>
          </p:nvSpPr>
          <p:spPr>
            <a:xfrm>
              <a:off x="3297144" y="17877908"/>
              <a:ext cx="5573188" cy="491288"/>
            </a:xfrm>
            <a:prstGeom prst="rect">
              <a:avLst/>
            </a:prstGeom>
            <a:noFill/>
          </p:spPr>
          <p:txBody>
            <a:bodyPr wrap="square" rtlCol="0">
              <a:spAutoFit/>
            </a:bodyPr>
            <a:lstStyle/>
            <a:p>
              <a:r>
                <a:rPr lang="en-US" sz="3600" b="1" dirty="0">
                  <a:solidFill>
                    <a:schemeClr val="bg2">
                      <a:lumMod val="90000"/>
                    </a:schemeClr>
                  </a:solidFill>
                  <a:latin typeface="Arial Rounded MT Bold" panose="020F0704030504030204" pitchFamily="34" charset="0"/>
                </a:rPr>
                <a:t>Methodology </a:t>
              </a:r>
              <a:endParaRPr lang="en-IN" sz="2400" b="1" dirty="0">
                <a:solidFill>
                  <a:schemeClr val="bg2">
                    <a:lumMod val="90000"/>
                  </a:schemeClr>
                </a:solidFill>
                <a:latin typeface="Arial Rounded MT Bold" panose="020F0704030504030204" pitchFamily="34" charset="0"/>
              </a:endParaRPr>
            </a:p>
          </p:txBody>
        </p:sp>
      </p:grpSp>
      <p:pic>
        <p:nvPicPr>
          <p:cNvPr id="77" name="Picture 76">
            <a:extLst>
              <a:ext uri="{FF2B5EF4-FFF2-40B4-BE49-F238E27FC236}">
                <a16:creationId xmlns:a16="http://schemas.microsoft.com/office/drawing/2014/main" id="{C7CAACE2-5BAE-9CD8-DB16-FA674D3D78F7}"/>
              </a:ext>
            </a:extLst>
          </p:cNvPr>
          <p:cNvPicPr>
            <a:picLocks noChangeAspect="1"/>
          </p:cNvPicPr>
          <p:nvPr/>
        </p:nvPicPr>
        <p:blipFill>
          <a:blip r:embed="rId4"/>
          <a:stretch>
            <a:fillRect/>
          </a:stretch>
        </p:blipFill>
        <p:spPr>
          <a:xfrm>
            <a:off x="28567101" y="4486394"/>
            <a:ext cx="3970299" cy="2773876"/>
          </a:xfrm>
          <a:prstGeom prst="rect">
            <a:avLst/>
          </a:prstGeom>
        </p:spPr>
      </p:pic>
      <p:pic>
        <p:nvPicPr>
          <p:cNvPr id="78" name="Picture 77">
            <a:extLst>
              <a:ext uri="{FF2B5EF4-FFF2-40B4-BE49-F238E27FC236}">
                <a16:creationId xmlns:a16="http://schemas.microsoft.com/office/drawing/2014/main" id="{70948A26-25E6-045F-83F9-6A5A7011AAE4}"/>
              </a:ext>
            </a:extLst>
          </p:cNvPr>
          <p:cNvPicPr>
            <a:picLocks noChangeAspect="1"/>
          </p:cNvPicPr>
          <p:nvPr/>
        </p:nvPicPr>
        <p:blipFill>
          <a:blip r:embed="rId5"/>
          <a:stretch>
            <a:fillRect/>
          </a:stretch>
        </p:blipFill>
        <p:spPr>
          <a:xfrm>
            <a:off x="13447222" y="4521080"/>
            <a:ext cx="4240785" cy="2940609"/>
          </a:xfrm>
          <a:prstGeom prst="rect">
            <a:avLst/>
          </a:prstGeom>
        </p:spPr>
      </p:pic>
      <p:sp>
        <p:nvSpPr>
          <p:cNvPr id="84" name="TextBox 83">
            <a:extLst>
              <a:ext uri="{FF2B5EF4-FFF2-40B4-BE49-F238E27FC236}">
                <a16:creationId xmlns:a16="http://schemas.microsoft.com/office/drawing/2014/main" id="{991AAAD8-D167-8E89-D503-317A795DF415}"/>
              </a:ext>
            </a:extLst>
          </p:cNvPr>
          <p:cNvSpPr txBox="1"/>
          <p:nvPr/>
        </p:nvSpPr>
        <p:spPr>
          <a:xfrm>
            <a:off x="23572601" y="4480218"/>
            <a:ext cx="4797245" cy="3139321"/>
          </a:xfrm>
          <a:prstGeom prst="rect">
            <a:avLst/>
          </a:prstGeom>
          <a:noFill/>
          <a:ln>
            <a:noFill/>
          </a:ln>
        </p:spPr>
        <p:txBody>
          <a:bodyPr wrap="square" rtlCol="0">
            <a:spAutoFit/>
          </a:bodyPr>
          <a:lstStyle/>
          <a:p>
            <a:pPr marL="285750" indent="-285750" algn="just">
              <a:buFont typeface="Wingdings" panose="05000000000000000000" pitchFamily="2" charset="2"/>
              <a:buChar char="§"/>
            </a:pPr>
            <a:r>
              <a:rPr lang="en-IN" dirty="0" err="1">
                <a:latin typeface="Arial" panose="020B0604020202020204" pitchFamily="34" charset="0"/>
                <a:cs typeface="Arial" panose="020B0604020202020204" pitchFamily="34" charset="0"/>
              </a:rPr>
              <a:t>Venetoclax</a:t>
            </a:r>
            <a:r>
              <a:rPr lang="en-IN" dirty="0">
                <a:latin typeface="Arial" panose="020B0604020202020204" pitchFamily="34" charset="0"/>
                <a:cs typeface="Arial" panose="020B0604020202020204" pitchFamily="34" charset="0"/>
              </a:rPr>
              <a:t> disrupts BCL-2–mediated apoptotic suppression, but its effectiveness depends on the mitochondrial metabolic state of </a:t>
            </a:r>
            <a:r>
              <a:rPr lang="en-IN" dirty="0" err="1">
                <a:latin typeface="Arial" panose="020B0604020202020204" pitchFamily="34" charset="0"/>
                <a:cs typeface="Arial" panose="020B0604020202020204" pitchFamily="34" charset="0"/>
              </a:rPr>
              <a:t>leukemia</a:t>
            </a:r>
            <a:r>
              <a:rPr lang="en-IN" dirty="0">
                <a:latin typeface="Arial" panose="020B0604020202020204" pitchFamily="34" charset="0"/>
                <a:cs typeface="Arial" panose="020B0604020202020204" pitchFamily="34" charset="0"/>
              </a:rPr>
              <a:t> cells.</a:t>
            </a:r>
          </a:p>
          <a:p>
            <a:pPr marL="285750" indent="-285750" algn="just">
              <a:buFont typeface="Wingdings" panose="05000000000000000000" pitchFamily="2" charset="2"/>
              <a:buChar char="§"/>
            </a:pPr>
            <a:r>
              <a:rPr lang="en-IN" dirty="0">
                <a:latin typeface="Arial" panose="020B0604020202020204" pitchFamily="34" charset="0"/>
                <a:cs typeface="Arial" panose="020B0604020202020204" pitchFamily="34" charset="0"/>
              </a:rPr>
              <a:t>Mitochondrial rewiring, including elevated </a:t>
            </a:r>
            <a:r>
              <a:rPr lang="en-IN" dirty="0" err="1">
                <a:latin typeface="Arial" panose="020B0604020202020204" pitchFamily="34" charset="0"/>
                <a:cs typeface="Arial" panose="020B0604020202020204" pitchFamily="34" charset="0"/>
              </a:rPr>
              <a:t>OxPhos</a:t>
            </a:r>
            <a:r>
              <a:rPr lang="en-IN" dirty="0">
                <a:latin typeface="Arial" panose="020B0604020202020204" pitchFamily="34" charset="0"/>
                <a:cs typeface="Arial" panose="020B0604020202020204" pitchFamily="34" charset="0"/>
              </a:rPr>
              <a:t> and altered mitochondrial translation, acts as a compensatory survival mechanism against BCL-2 inhibition.</a:t>
            </a:r>
          </a:p>
          <a:p>
            <a:pPr algn="just"/>
            <a:endParaRPr lang="en-IN" dirty="0">
              <a:latin typeface="Arial" panose="020B0604020202020204" pitchFamily="34" charset="0"/>
              <a:cs typeface="Arial" panose="020B0604020202020204" pitchFamily="34" charset="0"/>
            </a:endParaRPr>
          </a:p>
        </p:txBody>
      </p:sp>
      <p:sp>
        <p:nvSpPr>
          <p:cNvPr id="85" name="TextBox 84">
            <a:extLst>
              <a:ext uri="{FF2B5EF4-FFF2-40B4-BE49-F238E27FC236}">
                <a16:creationId xmlns:a16="http://schemas.microsoft.com/office/drawing/2014/main" id="{3BE12A85-5CDD-AEB7-DE8A-5ACC31C798C3}"/>
              </a:ext>
            </a:extLst>
          </p:cNvPr>
          <p:cNvSpPr txBox="1"/>
          <p:nvPr/>
        </p:nvSpPr>
        <p:spPr>
          <a:xfrm>
            <a:off x="23655446" y="8088533"/>
            <a:ext cx="8881953" cy="2957861"/>
          </a:xfrm>
          <a:prstGeom prst="rect">
            <a:avLst/>
          </a:prstGeom>
          <a:noFill/>
        </p:spPr>
        <p:txBody>
          <a:bodyPr wrap="square" rtlCol="0">
            <a:spAutoFit/>
          </a:bodyPr>
          <a:lstStyle/>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Mitochondrial gene signatures stratify AML patients into distinct prognostic groups.ACOT7 and AIFM2 emerged as strong predictors of patient survival.</a:t>
            </a:r>
          </a:p>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Kaplan–Meier analyses validated their prognostic value.</a:t>
            </a:r>
          </a:p>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Docking studies with known inhibitors and in-house compounds revealed promising therapeutic interactions.</a:t>
            </a:r>
          </a:p>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In-house drug candidates showed comparable or stronger docking affinity, indicating potential novel therapeutics.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87" name="Rectangle 86">
            <a:extLst>
              <a:ext uri="{FF2B5EF4-FFF2-40B4-BE49-F238E27FC236}">
                <a16:creationId xmlns:a16="http://schemas.microsoft.com/office/drawing/2014/main" id="{7EE4A057-4FDA-908D-D442-7616F3B99CF3}"/>
              </a:ext>
            </a:extLst>
          </p:cNvPr>
          <p:cNvSpPr/>
          <p:nvPr/>
        </p:nvSpPr>
        <p:spPr>
          <a:xfrm>
            <a:off x="188894" y="16532674"/>
            <a:ext cx="32383291" cy="27278363"/>
          </a:xfrm>
          <a:prstGeom prst="rect">
            <a:avLst/>
          </a:prstGeom>
          <a:solidFill>
            <a:srgbClr val="7C9E9F"/>
          </a:solidFill>
          <a:ln>
            <a:solidFill>
              <a:srgbClr val="1C44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4" name="Google Shape;502;p29">
            <a:extLst>
              <a:ext uri="{FF2B5EF4-FFF2-40B4-BE49-F238E27FC236}">
                <a16:creationId xmlns:a16="http://schemas.microsoft.com/office/drawing/2014/main" id="{8E0EB4D9-F0E8-E877-5B08-69E5FAF649DE}"/>
              </a:ext>
            </a:extLst>
          </p:cNvPr>
          <p:cNvSpPr txBox="1"/>
          <p:nvPr/>
        </p:nvSpPr>
        <p:spPr>
          <a:xfrm>
            <a:off x="3205833" y="22427496"/>
            <a:ext cx="4884600" cy="284700"/>
          </a:xfrm>
          <a:prstGeom prst="rect">
            <a:avLst/>
          </a:prstGeom>
          <a:solidFill>
            <a:srgbClr val="99CCFF"/>
          </a:solidFill>
          <a:ln>
            <a:noFill/>
          </a:ln>
        </p:spPr>
        <p:txBody>
          <a:bodyPr spcFirstLastPara="1" wrap="square" lIns="68575" tIns="34275" rIns="68575" bIns="34275" anchor="t" anchorCtr="0">
            <a:spAutoFit/>
          </a:bodyPr>
          <a:lstStyle/>
          <a:p>
            <a:pPr algn="ctr" defTabSz="914400">
              <a:buClr>
                <a:srgbClr val="000000"/>
              </a:buClr>
              <a:buSzPts val="1400"/>
              <a:buFont typeface="Arial"/>
              <a:buNone/>
            </a:pPr>
            <a:r>
              <a:rPr lang="en" sz="1400" b="1" kern="0" dirty="0">
                <a:solidFill>
                  <a:srgbClr val="202729"/>
                </a:solidFill>
                <a:latin typeface="Arial" panose="020B0604020202020204" pitchFamily="34" charset="0"/>
                <a:ea typeface="Times New Roman"/>
                <a:cs typeface="Arial" panose="020B0604020202020204" pitchFamily="34" charset="0"/>
                <a:sym typeface="Times New Roman"/>
              </a:rPr>
              <a:t>Univariate analysis of normal vs DLA tumour control</a:t>
            </a:r>
            <a:endParaRPr sz="1400" b="1" kern="0" dirty="0">
              <a:solidFill>
                <a:srgbClr val="202729"/>
              </a:solidFill>
              <a:latin typeface="Arial" panose="020B0604020202020204" pitchFamily="34" charset="0"/>
              <a:ea typeface="Times New Roman"/>
              <a:cs typeface="Arial" panose="020B0604020202020204" pitchFamily="34" charset="0"/>
              <a:sym typeface="Times New Roman"/>
            </a:endParaRPr>
          </a:p>
        </p:txBody>
      </p:sp>
      <p:pic>
        <p:nvPicPr>
          <p:cNvPr id="163" name="Picture 162">
            <a:extLst>
              <a:ext uri="{FF2B5EF4-FFF2-40B4-BE49-F238E27FC236}">
                <a16:creationId xmlns:a16="http://schemas.microsoft.com/office/drawing/2014/main" id="{1D5AB4FB-6068-0E16-C60F-EDF264EDBC8A}"/>
              </a:ext>
            </a:extLst>
          </p:cNvPr>
          <p:cNvPicPr>
            <a:picLocks noChangeAspect="1"/>
          </p:cNvPicPr>
          <p:nvPr/>
        </p:nvPicPr>
        <p:blipFill>
          <a:blip r:embed="rId6"/>
          <a:stretch>
            <a:fillRect/>
          </a:stretch>
        </p:blipFill>
        <p:spPr>
          <a:xfrm>
            <a:off x="9726228" y="6702380"/>
            <a:ext cx="3443605" cy="3259478"/>
          </a:xfrm>
          <a:prstGeom prst="rect">
            <a:avLst/>
          </a:prstGeom>
          <a:ln w="3175">
            <a:noFill/>
          </a:ln>
          <a:effectLst/>
        </p:spPr>
      </p:pic>
      <p:sp>
        <p:nvSpPr>
          <p:cNvPr id="167" name="Rectangle 166">
            <a:extLst>
              <a:ext uri="{FF2B5EF4-FFF2-40B4-BE49-F238E27FC236}">
                <a16:creationId xmlns:a16="http://schemas.microsoft.com/office/drawing/2014/main" id="{69D5F6A5-4DB2-0C2F-9697-FB765AFEF8E4}"/>
              </a:ext>
            </a:extLst>
          </p:cNvPr>
          <p:cNvSpPr/>
          <p:nvPr/>
        </p:nvSpPr>
        <p:spPr>
          <a:xfrm>
            <a:off x="18106469" y="4447708"/>
            <a:ext cx="5268877" cy="929394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6" name="Picture 75">
            <a:extLst>
              <a:ext uri="{FF2B5EF4-FFF2-40B4-BE49-F238E27FC236}">
                <a16:creationId xmlns:a16="http://schemas.microsoft.com/office/drawing/2014/main" id="{7D1FF380-8513-C6FB-4F85-6215CBDE01C0}"/>
              </a:ext>
            </a:extLst>
          </p:cNvPr>
          <p:cNvPicPr>
            <a:picLocks noChangeAspect="1"/>
          </p:cNvPicPr>
          <p:nvPr/>
        </p:nvPicPr>
        <p:blipFill>
          <a:blip r:embed="rId7"/>
          <a:stretch>
            <a:fillRect/>
          </a:stretch>
        </p:blipFill>
        <p:spPr>
          <a:xfrm>
            <a:off x="18288387" y="4627470"/>
            <a:ext cx="4795217" cy="2821531"/>
          </a:xfrm>
          <a:prstGeom prst="rect">
            <a:avLst/>
          </a:prstGeom>
          <a:ln w="28575">
            <a:solidFill>
              <a:srgbClr val="99CCFF"/>
            </a:solidFill>
          </a:ln>
        </p:spPr>
      </p:pic>
      <p:pic>
        <p:nvPicPr>
          <p:cNvPr id="165" name="Picture 164">
            <a:extLst>
              <a:ext uri="{FF2B5EF4-FFF2-40B4-BE49-F238E27FC236}">
                <a16:creationId xmlns:a16="http://schemas.microsoft.com/office/drawing/2014/main" id="{55580BC7-3FE5-B960-5A55-2541B889AC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643262" y="7298268"/>
            <a:ext cx="6059034" cy="6677862"/>
          </a:xfrm>
          <a:prstGeom prst="rect">
            <a:avLst/>
          </a:prstGeom>
        </p:spPr>
      </p:pic>
      <p:grpSp>
        <p:nvGrpSpPr>
          <p:cNvPr id="162" name="Group 161">
            <a:extLst>
              <a:ext uri="{FF2B5EF4-FFF2-40B4-BE49-F238E27FC236}">
                <a16:creationId xmlns:a16="http://schemas.microsoft.com/office/drawing/2014/main" id="{952166F4-53BC-E566-0FF3-FBAED37CD0CD}"/>
              </a:ext>
            </a:extLst>
          </p:cNvPr>
          <p:cNvGrpSpPr/>
          <p:nvPr/>
        </p:nvGrpSpPr>
        <p:grpSpPr>
          <a:xfrm>
            <a:off x="9716591" y="4532513"/>
            <a:ext cx="7971426" cy="7300451"/>
            <a:chOff x="10181924" y="4782825"/>
            <a:chExt cx="3482257" cy="10839787"/>
          </a:xfrm>
        </p:grpSpPr>
        <p:sp>
          <p:nvSpPr>
            <p:cNvPr id="80" name="Rectangle 79">
              <a:extLst>
                <a:ext uri="{FF2B5EF4-FFF2-40B4-BE49-F238E27FC236}">
                  <a16:creationId xmlns:a16="http://schemas.microsoft.com/office/drawing/2014/main" id="{F4C76BC2-56FB-B187-4E1E-CC22C0C49CBF}"/>
                </a:ext>
              </a:extLst>
            </p:cNvPr>
            <p:cNvSpPr/>
            <p:nvPr/>
          </p:nvSpPr>
          <p:spPr>
            <a:xfrm>
              <a:off x="10181924" y="4782825"/>
              <a:ext cx="1513873" cy="3011058"/>
            </a:xfrm>
            <a:prstGeom prst="rect">
              <a:avLst/>
            </a:prstGeom>
            <a:solidFill>
              <a:schemeClr val="accent5">
                <a:lumMod val="40000"/>
                <a:lumOff val="60000"/>
                <a:alpha val="5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ectangle 80">
              <a:extLst>
                <a:ext uri="{FF2B5EF4-FFF2-40B4-BE49-F238E27FC236}">
                  <a16:creationId xmlns:a16="http://schemas.microsoft.com/office/drawing/2014/main" id="{6E68162B-F238-5190-C189-82B19122B403}"/>
                </a:ext>
              </a:extLst>
            </p:cNvPr>
            <p:cNvSpPr/>
            <p:nvPr/>
          </p:nvSpPr>
          <p:spPr>
            <a:xfrm>
              <a:off x="11804536" y="9260423"/>
              <a:ext cx="1859645" cy="6362189"/>
            </a:xfrm>
            <a:prstGeom prst="rect">
              <a:avLst/>
            </a:prstGeom>
            <a:solidFill>
              <a:srgbClr val="CBCA94">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68" name="TextBox 167">
            <a:extLst>
              <a:ext uri="{FF2B5EF4-FFF2-40B4-BE49-F238E27FC236}">
                <a16:creationId xmlns:a16="http://schemas.microsoft.com/office/drawing/2014/main" id="{6F77D912-A9B8-217E-D917-476102817446}"/>
              </a:ext>
            </a:extLst>
          </p:cNvPr>
          <p:cNvSpPr txBox="1"/>
          <p:nvPr/>
        </p:nvSpPr>
        <p:spPr>
          <a:xfrm>
            <a:off x="9741468" y="4558480"/>
            <a:ext cx="3259333" cy="2585323"/>
          </a:xfrm>
          <a:prstGeom prst="rect">
            <a:avLst/>
          </a:prstGeom>
          <a:noFill/>
        </p:spPr>
        <p:txBody>
          <a:bodyPr wrap="square" rtlCol="0">
            <a:spAutoFit/>
          </a:bodyPr>
          <a:lstStyle/>
          <a:p>
            <a:pPr marL="285750" indent="-285750">
              <a:buFont typeface="Wingdings" panose="05000000000000000000" pitchFamily="2" charset="2"/>
              <a:buChar char="§"/>
            </a:pPr>
            <a:r>
              <a:rPr lang="en-US" b="1" dirty="0">
                <a:latin typeface="Arial" panose="020B0604020202020204" pitchFamily="34" charset="0"/>
                <a:cs typeface="Arial" panose="020B0604020202020204" pitchFamily="34" charset="0"/>
              </a:rPr>
              <a:t>Leukemia</a:t>
            </a:r>
            <a:r>
              <a:rPr lang="en-US" dirty="0">
                <a:latin typeface="Arial" panose="020B0604020202020204" pitchFamily="34" charset="0"/>
                <a:cs typeface="Arial" panose="020B0604020202020204" pitchFamily="34" charset="0"/>
              </a:rPr>
              <a:t>: Group of hematological malignancies originating in the bone marrow and blood.</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Impairing normal hematopoiesis.</a:t>
            </a:r>
          </a:p>
          <a:p>
            <a:pPr algn="just"/>
            <a:endParaRPr lang="en-US" dirty="0"/>
          </a:p>
          <a:p>
            <a:pPr marL="285750" indent="-285750" algn="just">
              <a:buFont typeface="Wingdings" panose="05000000000000000000" pitchFamily="2" charset="2"/>
              <a:buChar char="§"/>
            </a:pPr>
            <a:endParaRPr lang="en-US" dirty="0"/>
          </a:p>
        </p:txBody>
      </p:sp>
      <p:sp>
        <p:nvSpPr>
          <p:cNvPr id="169" name="TextBox 168">
            <a:extLst>
              <a:ext uri="{FF2B5EF4-FFF2-40B4-BE49-F238E27FC236}">
                <a16:creationId xmlns:a16="http://schemas.microsoft.com/office/drawing/2014/main" id="{5B3F1939-6BF4-6201-2A23-A8F5CD78C1A8}"/>
              </a:ext>
            </a:extLst>
          </p:cNvPr>
          <p:cNvSpPr txBox="1"/>
          <p:nvPr/>
        </p:nvSpPr>
        <p:spPr>
          <a:xfrm>
            <a:off x="13429281" y="7630130"/>
            <a:ext cx="4213981" cy="3970318"/>
          </a:xfrm>
          <a:prstGeom prst="rect">
            <a:avLst/>
          </a:prstGeom>
          <a:noFill/>
        </p:spPr>
        <p:txBody>
          <a:bodyPr wrap="square" rtlCol="0">
            <a:spAutoFit/>
          </a:bodyPr>
          <a:lstStyle/>
          <a:p>
            <a:pPr marL="285750" indent="-285750" algn="just">
              <a:buFont typeface="Wingdings" panose="05000000000000000000" pitchFamily="2" charset="2"/>
              <a:buChar char="§"/>
            </a:pPr>
            <a:r>
              <a:rPr lang="en-IN" b="1" dirty="0">
                <a:latin typeface="Arial" panose="020B0604020202020204" pitchFamily="34" charset="0"/>
                <a:cs typeface="Arial" panose="020B0604020202020204" pitchFamily="34" charset="0"/>
              </a:rPr>
              <a:t>Lymphoma</a:t>
            </a:r>
            <a:r>
              <a:rPr lang="en-IN" dirty="0">
                <a:latin typeface="Arial" panose="020B0604020202020204" pitchFamily="34" charset="0"/>
                <a:cs typeface="Arial" panose="020B0604020202020204" pitchFamily="34" charset="0"/>
              </a:rPr>
              <a:t>: Cancer of the lymphatic system, primarily affecting lymph nodes, spleen, thymus, and bone marrow.</a:t>
            </a:r>
          </a:p>
          <a:p>
            <a:pPr algn="just"/>
            <a:endParaRPr lang="en-IN"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n-IN" dirty="0">
                <a:latin typeface="Arial" panose="020B0604020202020204" pitchFamily="34" charset="0"/>
                <a:cs typeface="Arial" panose="020B0604020202020204" pitchFamily="34" charset="0"/>
              </a:rPr>
              <a:t>Two major categories: Hodgkin lymphoma (HL) and Non-Hodgkin lymphoma (NHL).</a:t>
            </a:r>
          </a:p>
          <a:p>
            <a:pPr algn="just"/>
            <a:endParaRPr lang="en-IN"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endParaRPr lang="en-IN"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n-US" dirty="0">
                <a:latin typeface="Arial" panose="020B0604020202020204" pitchFamily="34" charset="0"/>
                <a:cs typeface="Arial" panose="020B0604020202020204" pitchFamily="34" charset="0"/>
              </a:rPr>
              <a:t>Leukemia and lymphoma account for ~3–4% of all cancers worldwide, with leukemia causing ~474,500 new cases and 311,500 deaths annually.</a:t>
            </a:r>
            <a:endParaRPr lang="en-IN" dirty="0">
              <a:latin typeface="Arial" panose="020B0604020202020204" pitchFamily="34" charset="0"/>
              <a:cs typeface="Arial" panose="020B0604020202020204" pitchFamily="34" charset="0"/>
            </a:endParaRPr>
          </a:p>
        </p:txBody>
      </p:sp>
      <p:grpSp>
        <p:nvGrpSpPr>
          <p:cNvPr id="171" name="Group 170">
            <a:extLst>
              <a:ext uri="{FF2B5EF4-FFF2-40B4-BE49-F238E27FC236}">
                <a16:creationId xmlns:a16="http://schemas.microsoft.com/office/drawing/2014/main" id="{71D16A56-E2FA-B1FB-3E44-D27E6A26D7F4}"/>
              </a:ext>
            </a:extLst>
          </p:cNvPr>
          <p:cNvGrpSpPr/>
          <p:nvPr/>
        </p:nvGrpSpPr>
        <p:grpSpPr>
          <a:xfrm>
            <a:off x="9481909" y="3698354"/>
            <a:ext cx="8446159" cy="712137"/>
            <a:chOff x="1243549" y="17852988"/>
            <a:chExt cx="9135786" cy="547285"/>
          </a:xfrm>
        </p:grpSpPr>
        <p:grpSp>
          <p:nvGrpSpPr>
            <p:cNvPr id="172" name="Group 171">
              <a:extLst>
                <a:ext uri="{FF2B5EF4-FFF2-40B4-BE49-F238E27FC236}">
                  <a16:creationId xmlns:a16="http://schemas.microsoft.com/office/drawing/2014/main" id="{3DCDA96B-B692-FCFB-A15B-EC0FC040A16C}"/>
                </a:ext>
              </a:extLst>
            </p:cNvPr>
            <p:cNvGrpSpPr/>
            <p:nvPr/>
          </p:nvGrpSpPr>
          <p:grpSpPr>
            <a:xfrm>
              <a:off x="1243549" y="17852988"/>
              <a:ext cx="9135786" cy="547285"/>
              <a:chOff x="134962" y="10355082"/>
              <a:chExt cx="9135786" cy="547285"/>
            </a:xfrm>
          </p:grpSpPr>
          <p:sp>
            <p:nvSpPr>
              <p:cNvPr id="174" name="Rectangle 173">
                <a:extLst>
                  <a:ext uri="{FF2B5EF4-FFF2-40B4-BE49-F238E27FC236}">
                    <a16:creationId xmlns:a16="http://schemas.microsoft.com/office/drawing/2014/main" id="{D574961C-F1F1-193C-A82B-66E8AD4CA2A6}"/>
                  </a:ext>
                </a:extLst>
              </p:cNvPr>
              <p:cNvSpPr/>
              <p:nvPr/>
            </p:nvSpPr>
            <p:spPr>
              <a:xfrm>
                <a:off x="134962" y="10355082"/>
                <a:ext cx="9135786" cy="547285"/>
              </a:xfrm>
              <a:prstGeom prst="rect">
                <a:avLst/>
              </a:prstGeom>
              <a:solidFill>
                <a:srgbClr val="174C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 name="Right Triangle 174">
                <a:extLst>
                  <a:ext uri="{FF2B5EF4-FFF2-40B4-BE49-F238E27FC236}">
                    <a16:creationId xmlns:a16="http://schemas.microsoft.com/office/drawing/2014/main" id="{18A80479-2E04-1B22-3D0B-E63829727E38}"/>
                  </a:ext>
                </a:extLst>
              </p:cNvPr>
              <p:cNvSpPr/>
              <p:nvPr/>
            </p:nvSpPr>
            <p:spPr>
              <a:xfrm flipH="1">
                <a:off x="6116653" y="10355082"/>
                <a:ext cx="3145881" cy="547285"/>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73" name="TextBox 172">
              <a:extLst>
                <a:ext uri="{FF2B5EF4-FFF2-40B4-BE49-F238E27FC236}">
                  <a16:creationId xmlns:a16="http://schemas.microsoft.com/office/drawing/2014/main" id="{D989CA95-A959-2FCE-2340-BF10E37B2BC5}"/>
                </a:ext>
              </a:extLst>
            </p:cNvPr>
            <p:cNvSpPr txBox="1"/>
            <p:nvPr/>
          </p:nvSpPr>
          <p:spPr>
            <a:xfrm>
              <a:off x="3063442" y="17895797"/>
              <a:ext cx="5947287" cy="484966"/>
            </a:xfrm>
            <a:prstGeom prst="rect">
              <a:avLst/>
            </a:prstGeom>
            <a:noFill/>
          </p:spPr>
          <p:txBody>
            <a:bodyPr wrap="square" rtlCol="0">
              <a:spAutoFit/>
            </a:bodyPr>
            <a:lstStyle/>
            <a:p>
              <a:pPr algn="ctr"/>
              <a:r>
                <a:rPr lang="en-US" sz="3600" b="1" dirty="0">
                  <a:solidFill>
                    <a:schemeClr val="bg2">
                      <a:lumMod val="90000"/>
                    </a:schemeClr>
                  </a:solidFill>
                  <a:latin typeface="Arial Rounded MT Bold" panose="020F0704030504030204" pitchFamily="34" charset="0"/>
                </a:rPr>
                <a:t>Hematological Cancers</a:t>
              </a:r>
              <a:endParaRPr lang="en-IN" sz="2400" b="1" dirty="0">
                <a:solidFill>
                  <a:schemeClr val="bg2">
                    <a:lumMod val="90000"/>
                  </a:schemeClr>
                </a:solidFill>
                <a:latin typeface="Arial Rounded MT Bold" panose="020F0704030504030204" pitchFamily="34" charset="0"/>
              </a:endParaRPr>
            </a:p>
          </p:txBody>
        </p:sp>
      </p:grpSp>
      <p:pic>
        <p:nvPicPr>
          <p:cNvPr id="176" name="Picture 175">
            <a:extLst>
              <a:ext uri="{FF2B5EF4-FFF2-40B4-BE49-F238E27FC236}">
                <a16:creationId xmlns:a16="http://schemas.microsoft.com/office/drawing/2014/main" id="{9D2B57AF-C345-8038-1788-6D095757BF43}"/>
              </a:ext>
            </a:extLst>
          </p:cNvPr>
          <p:cNvPicPr>
            <a:picLocks noChangeAspect="1"/>
          </p:cNvPicPr>
          <p:nvPr/>
        </p:nvPicPr>
        <p:blipFill>
          <a:blip r:embed="rId9"/>
          <a:stretch>
            <a:fillRect/>
          </a:stretch>
        </p:blipFill>
        <p:spPr>
          <a:xfrm>
            <a:off x="9714534" y="10267108"/>
            <a:ext cx="3443605" cy="3218967"/>
          </a:xfrm>
          <a:prstGeom prst="rect">
            <a:avLst/>
          </a:prstGeom>
        </p:spPr>
      </p:pic>
      <p:pic>
        <p:nvPicPr>
          <p:cNvPr id="178" name="Picture 177">
            <a:extLst>
              <a:ext uri="{FF2B5EF4-FFF2-40B4-BE49-F238E27FC236}">
                <a16:creationId xmlns:a16="http://schemas.microsoft.com/office/drawing/2014/main" id="{3AADFAE2-2D71-DB43-A111-ABD8172082C2}"/>
              </a:ext>
            </a:extLst>
          </p:cNvPr>
          <p:cNvPicPr>
            <a:picLocks noChangeAspect="1"/>
          </p:cNvPicPr>
          <p:nvPr/>
        </p:nvPicPr>
        <p:blipFill>
          <a:blip r:embed="rId10">
            <a:extLst>
              <a:ext uri="{28A0092B-C50C-407E-A947-70E740481C1C}">
                <a14:useLocalDpi xmlns:a14="http://schemas.microsoft.com/office/drawing/2010/main" val="0"/>
              </a:ext>
            </a:extLst>
          </a:blip>
          <a:srcRect t="23160" r="58667" b="27871"/>
          <a:stretch>
            <a:fillRect/>
          </a:stretch>
        </p:blipFill>
        <p:spPr>
          <a:xfrm>
            <a:off x="13453769" y="11953200"/>
            <a:ext cx="2044215" cy="1607320"/>
          </a:xfrm>
          <a:prstGeom prst="rect">
            <a:avLst/>
          </a:prstGeom>
        </p:spPr>
      </p:pic>
      <p:pic>
        <p:nvPicPr>
          <p:cNvPr id="179" name="Picture 178">
            <a:extLst>
              <a:ext uri="{FF2B5EF4-FFF2-40B4-BE49-F238E27FC236}">
                <a16:creationId xmlns:a16="http://schemas.microsoft.com/office/drawing/2014/main" id="{586784A5-C723-673F-B57C-B7377449714E}"/>
              </a:ext>
            </a:extLst>
          </p:cNvPr>
          <p:cNvPicPr>
            <a:picLocks noChangeAspect="1"/>
          </p:cNvPicPr>
          <p:nvPr/>
        </p:nvPicPr>
        <p:blipFill>
          <a:blip r:embed="rId10">
            <a:extLst>
              <a:ext uri="{28A0092B-C50C-407E-A947-70E740481C1C}">
                <a14:useLocalDpi xmlns:a14="http://schemas.microsoft.com/office/drawing/2010/main" val="0"/>
              </a:ext>
            </a:extLst>
          </a:blip>
          <a:srcRect l="45536" t="23925" r="7706" b="22222"/>
          <a:stretch>
            <a:fillRect/>
          </a:stretch>
        </p:blipFill>
        <p:spPr>
          <a:xfrm>
            <a:off x="15643792" y="11930703"/>
            <a:ext cx="2044215" cy="1615586"/>
          </a:xfrm>
          <a:prstGeom prst="rect">
            <a:avLst/>
          </a:prstGeom>
        </p:spPr>
      </p:pic>
      <p:sp>
        <p:nvSpPr>
          <p:cNvPr id="22" name="Rectangle: Rounded Corners 21">
            <a:extLst>
              <a:ext uri="{FF2B5EF4-FFF2-40B4-BE49-F238E27FC236}">
                <a16:creationId xmlns:a16="http://schemas.microsoft.com/office/drawing/2014/main" id="{7200DCE9-0F57-BB85-D05F-B6B785F002F6}"/>
              </a:ext>
            </a:extLst>
          </p:cNvPr>
          <p:cNvSpPr/>
          <p:nvPr/>
        </p:nvSpPr>
        <p:spPr>
          <a:xfrm>
            <a:off x="520241" y="15947879"/>
            <a:ext cx="18540057" cy="13024458"/>
          </a:xfrm>
          <a:prstGeom prst="roundRect">
            <a:avLst/>
          </a:prstGeom>
          <a:ln>
            <a:solidFill>
              <a:srgbClr val="1C444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95E78779-A590-59E9-F579-A4438D5CC260}"/>
              </a:ext>
            </a:extLst>
          </p:cNvPr>
          <p:cNvSpPr/>
          <p:nvPr/>
        </p:nvSpPr>
        <p:spPr>
          <a:xfrm>
            <a:off x="19115654" y="16351064"/>
            <a:ext cx="12812146" cy="8122225"/>
          </a:xfrm>
          <a:prstGeom prst="roundRect">
            <a:avLst/>
          </a:prstGeom>
          <a:ln>
            <a:solidFill>
              <a:srgbClr val="1C444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2" name="Group 1">
            <a:extLst>
              <a:ext uri="{FF2B5EF4-FFF2-40B4-BE49-F238E27FC236}">
                <a16:creationId xmlns:a16="http://schemas.microsoft.com/office/drawing/2014/main" id="{58380E50-7378-1CA3-4907-7A6FFD574222}"/>
              </a:ext>
            </a:extLst>
          </p:cNvPr>
          <p:cNvGrpSpPr/>
          <p:nvPr/>
        </p:nvGrpSpPr>
        <p:grpSpPr>
          <a:xfrm>
            <a:off x="1266962" y="16753660"/>
            <a:ext cx="16115554" cy="6288095"/>
            <a:chOff x="2834932" y="19269424"/>
            <a:chExt cx="18540818" cy="8791729"/>
          </a:xfrm>
        </p:grpSpPr>
        <p:pic>
          <p:nvPicPr>
            <p:cNvPr id="3" name="Picture 2">
              <a:extLst>
                <a:ext uri="{FF2B5EF4-FFF2-40B4-BE49-F238E27FC236}">
                  <a16:creationId xmlns:a16="http://schemas.microsoft.com/office/drawing/2014/main" id="{CABB890B-5366-A304-313C-BD6D6203B84B}"/>
                </a:ext>
              </a:extLst>
            </p:cNvPr>
            <p:cNvPicPr>
              <a:picLocks noChangeAspect="1"/>
            </p:cNvPicPr>
            <p:nvPr/>
          </p:nvPicPr>
          <p:blipFill>
            <a:blip r:embed="rId11"/>
            <a:stretch>
              <a:fillRect/>
            </a:stretch>
          </p:blipFill>
          <p:spPr>
            <a:xfrm>
              <a:off x="6467426" y="25902017"/>
              <a:ext cx="3125313" cy="2155047"/>
            </a:xfrm>
            <a:prstGeom prst="rect">
              <a:avLst/>
            </a:prstGeom>
            <a:ln>
              <a:solidFill>
                <a:srgbClr val="1C4444"/>
              </a:solidFill>
            </a:ln>
          </p:spPr>
        </p:pic>
        <p:pic>
          <p:nvPicPr>
            <p:cNvPr id="5" name="Picture 4">
              <a:extLst>
                <a:ext uri="{FF2B5EF4-FFF2-40B4-BE49-F238E27FC236}">
                  <a16:creationId xmlns:a16="http://schemas.microsoft.com/office/drawing/2014/main" id="{BF4BB096-117C-EB0E-3778-B59F1F12F330}"/>
                </a:ext>
              </a:extLst>
            </p:cNvPr>
            <p:cNvPicPr>
              <a:picLocks noChangeAspect="1"/>
            </p:cNvPicPr>
            <p:nvPr/>
          </p:nvPicPr>
          <p:blipFill>
            <a:blip r:embed="rId12"/>
            <a:stretch>
              <a:fillRect/>
            </a:stretch>
          </p:blipFill>
          <p:spPr>
            <a:xfrm>
              <a:off x="9629976" y="25977099"/>
              <a:ext cx="2920564" cy="1962566"/>
            </a:xfrm>
            <a:prstGeom prst="rect">
              <a:avLst/>
            </a:prstGeom>
            <a:ln>
              <a:solidFill>
                <a:srgbClr val="1C4444"/>
              </a:solidFill>
            </a:ln>
          </p:spPr>
        </p:pic>
        <p:sp>
          <p:nvSpPr>
            <p:cNvPr id="8" name="Rectangle: Rounded Corners 4">
              <a:extLst>
                <a:ext uri="{FF2B5EF4-FFF2-40B4-BE49-F238E27FC236}">
                  <a16:creationId xmlns:a16="http://schemas.microsoft.com/office/drawing/2014/main" id="{82572380-2050-3991-6CF8-032CE25383AC}"/>
                </a:ext>
              </a:extLst>
            </p:cNvPr>
            <p:cNvSpPr/>
            <p:nvPr/>
          </p:nvSpPr>
          <p:spPr>
            <a:xfrm>
              <a:off x="3942569" y="19269424"/>
              <a:ext cx="3169452" cy="371167"/>
            </a:xfrm>
            <a:prstGeom prst="roundRect">
              <a:avLst>
                <a:gd name="adj" fmla="val 16667"/>
              </a:avLst>
            </a:prstGeom>
            <a:solidFill>
              <a:srgbClr val="FFCCFF"/>
            </a:solidFill>
            <a:ln>
              <a:solidFill>
                <a:srgbClr val="1C4444"/>
              </a:solidFill>
              <a:round/>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600" b="1" dirty="0"/>
                <a:t>Apoptotic Pathway genes</a:t>
              </a:r>
              <a:endParaRPr lang="en-IN" sz="1600" b="1" u="none" strike="noStrike" dirty="0">
                <a:uFillTx/>
              </a:endParaRPr>
            </a:p>
          </p:txBody>
        </p:sp>
        <p:pic>
          <p:nvPicPr>
            <p:cNvPr id="10" name="Picture 9">
              <a:extLst>
                <a:ext uri="{FF2B5EF4-FFF2-40B4-BE49-F238E27FC236}">
                  <a16:creationId xmlns:a16="http://schemas.microsoft.com/office/drawing/2014/main" id="{9CB8AB04-CC56-1296-DC78-E88A5D4A732E}"/>
                </a:ext>
              </a:extLst>
            </p:cNvPr>
            <p:cNvPicPr>
              <a:picLocks noChangeAspect="1"/>
            </p:cNvPicPr>
            <p:nvPr/>
          </p:nvPicPr>
          <p:blipFill>
            <a:blip r:embed="rId13">
              <a:extLst>
                <a:ext uri="{28A0092B-C50C-407E-A947-70E740481C1C}">
                  <a14:useLocalDpi xmlns:a14="http://schemas.microsoft.com/office/drawing/2010/main" val="0"/>
                </a:ext>
              </a:extLst>
            </a:blip>
            <a:srcRect t="7339"/>
            <a:stretch/>
          </p:blipFill>
          <p:spPr>
            <a:xfrm>
              <a:off x="3369391" y="25883804"/>
              <a:ext cx="3242274" cy="2177349"/>
            </a:xfrm>
            <a:prstGeom prst="rect">
              <a:avLst/>
            </a:prstGeom>
            <a:ln>
              <a:solidFill>
                <a:srgbClr val="1C4444"/>
              </a:solidFill>
            </a:ln>
          </p:spPr>
        </p:pic>
        <p:pic>
          <p:nvPicPr>
            <p:cNvPr id="11" name="Picture 10">
              <a:extLst>
                <a:ext uri="{FF2B5EF4-FFF2-40B4-BE49-F238E27FC236}">
                  <a16:creationId xmlns:a16="http://schemas.microsoft.com/office/drawing/2014/main" id="{B0E3ABDE-AD1E-4E76-9B71-2DE1F5075C2F}"/>
                </a:ext>
              </a:extLst>
            </p:cNvPr>
            <p:cNvPicPr>
              <a:picLocks noChangeAspect="1"/>
            </p:cNvPicPr>
            <p:nvPr/>
          </p:nvPicPr>
          <p:blipFill>
            <a:blip r:embed="rId14"/>
            <a:stretch>
              <a:fillRect/>
            </a:stretch>
          </p:blipFill>
          <p:spPr>
            <a:xfrm>
              <a:off x="8530646" y="19713720"/>
              <a:ext cx="5686186" cy="5976182"/>
            </a:xfrm>
            <a:prstGeom prst="rect">
              <a:avLst/>
            </a:prstGeom>
            <a:ln>
              <a:solidFill>
                <a:srgbClr val="1C4444"/>
              </a:solidFill>
            </a:ln>
          </p:spPr>
        </p:pic>
        <p:pic>
          <p:nvPicPr>
            <p:cNvPr id="12" name="Picture 11">
              <a:extLst>
                <a:ext uri="{FF2B5EF4-FFF2-40B4-BE49-F238E27FC236}">
                  <a16:creationId xmlns:a16="http://schemas.microsoft.com/office/drawing/2014/main" id="{39F593FC-3910-2F44-E270-7A09F889C81C}"/>
                </a:ext>
              </a:extLst>
            </p:cNvPr>
            <p:cNvPicPr>
              <a:picLocks noChangeAspect="1"/>
            </p:cNvPicPr>
            <p:nvPr/>
          </p:nvPicPr>
          <p:blipFill>
            <a:blip r:embed="rId15"/>
            <a:stretch>
              <a:fillRect/>
            </a:stretch>
          </p:blipFill>
          <p:spPr>
            <a:xfrm>
              <a:off x="2834932" y="19747289"/>
              <a:ext cx="5435077" cy="5854450"/>
            </a:xfrm>
            <a:prstGeom prst="rect">
              <a:avLst/>
            </a:prstGeom>
            <a:ln>
              <a:solidFill>
                <a:srgbClr val="1C4444"/>
              </a:solidFill>
            </a:ln>
          </p:spPr>
        </p:pic>
        <p:sp>
          <p:nvSpPr>
            <p:cNvPr id="13" name="Rectangle: Rounded Corners 4">
              <a:extLst>
                <a:ext uri="{FF2B5EF4-FFF2-40B4-BE49-F238E27FC236}">
                  <a16:creationId xmlns:a16="http://schemas.microsoft.com/office/drawing/2014/main" id="{B833D3EC-039F-8349-9E64-479DA3E01580}"/>
                </a:ext>
              </a:extLst>
            </p:cNvPr>
            <p:cNvSpPr/>
            <p:nvPr/>
          </p:nvSpPr>
          <p:spPr>
            <a:xfrm>
              <a:off x="9480188" y="19345624"/>
              <a:ext cx="3394889" cy="319315"/>
            </a:xfrm>
            <a:prstGeom prst="roundRect">
              <a:avLst>
                <a:gd name="adj" fmla="val 16667"/>
              </a:avLst>
            </a:prstGeom>
            <a:solidFill>
              <a:srgbClr val="FFCCFF"/>
            </a:solidFill>
            <a:ln>
              <a:solidFill>
                <a:srgbClr val="1C4444"/>
              </a:solidFill>
              <a:round/>
            </a:ln>
          </p:spPr>
          <p:style>
            <a:lnRef idx="2">
              <a:schemeClr val="accent1">
                <a:shade val="15000"/>
              </a:schemeClr>
            </a:lnRef>
            <a:fillRef idx="1">
              <a:schemeClr val="accent1"/>
            </a:fillRef>
            <a:effectRef idx="0">
              <a:schemeClr val="accent1"/>
            </a:effectRef>
            <a:fontRef idx="minor"/>
          </p:style>
          <p:txBody>
            <a:bodyPr lIns="60000" tIns="30000" rIns="60000" bIns="30000" anchor="ctr">
              <a:noAutofit/>
            </a:bodyPr>
            <a:lstStyle/>
            <a:p>
              <a:pPr algn="ctr" defTabSz="609630"/>
              <a:r>
                <a:rPr lang="en-US" sz="1600" b="1" dirty="0">
                  <a:latin typeface="Calibri"/>
                </a:rPr>
                <a:t>Mitochondrial Translation genes</a:t>
              </a:r>
              <a:endParaRPr lang="en-IN" sz="1600" b="1" dirty="0">
                <a:latin typeface="Calibri"/>
              </a:endParaRPr>
            </a:p>
          </p:txBody>
        </p:sp>
        <p:pic>
          <p:nvPicPr>
            <p:cNvPr id="14" name="Picture 13">
              <a:extLst>
                <a:ext uri="{FF2B5EF4-FFF2-40B4-BE49-F238E27FC236}">
                  <a16:creationId xmlns:a16="http://schemas.microsoft.com/office/drawing/2014/main" id="{2FE9E156-71C8-23A0-EF60-5989705F7F77}"/>
                </a:ext>
              </a:extLst>
            </p:cNvPr>
            <p:cNvPicPr>
              <a:picLocks noChangeAspect="1"/>
            </p:cNvPicPr>
            <p:nvPr/>
          </p:nvPicPr>
          <p:blipFill>
            <a:blip r:embed="rId16"/>
            <a:stretch>
              <a:fillRect/>
            </a:stretch>
          </p:blipFill>
          <p:spPr>
            <a:xfrm>
              <a:off x="14445098" y="19619751"/>
              <a:ext cx="6930652" cy="6005443"/>
            </a:xfrm>
            <a:prstGeom prst="rect">
              <a:avLst/>
            </a:prstGeom>
            <a:ln>
              <a:solidFill>
                <a:srgbClr val="1C4444"/>
              </a:solidFill>
            </a:ln>
          </p:spPr>
        </p:pic>
        <p:sp>
          <p:nvSpPr>
            <p:cNvPr id="15" name="Rectangle: Rounded Corners 4">
              <a:extLst>
                <a:ext uri="{FF2B5EF4-FFF2-40B4-BE49-F238E27FC236}">
                  <a16:creationId xmlns:a16="http://schemas.microsoft.com/office/drawing/2014/main" id="{9912169E-192A-286E-2D84-98D9726C63B0}"/>
                </a:ext>
              </a:extLst>
            </p:cNvPr>
            <p:cNvSpPr/>
            <p:nvPr/>
          </p:nvSpPr>
          <p:spPr>
            <a:xfrm>
              <a:off x="16152518" y="19345626"/>
              <a:ext cx="2592776" cy="294967"/>
            </a:xfrm>
            <a:prstGeom prst="roundRect">
              <a:avLst>
                <a:gd name="adj" fmla="val 16667"/>
              </a:avLst>
            </a:prstGeom>
            <a:solidFill>
              <a:srgbClr val="FFCCFF"/>
            </a:solidFill>
            <a:ln>
              <a:solidFill>
                <a:srgbClr val="1C4444"/>
              </a:solidFill>
              <a:round/>
            </a:ln>
          </p:spPr>
          <p:style>
            <a:lnRef idx="2">
              <a:schemeClr val="accent1">
                <a:shade val="15000"/>
              </a:schemeClr>
            </a:lnRef>
            <a:fillRef idx="1">
              <a:schemeClr val="accent1"/>
            </a:fillRef>
            <a:effectRef idx="0">
              <a:schemeClr val="accent1"/>
            </a:effectRef>
            <a:fontRef idx="minor"/>
          </p:style>
          <p:txBody>
            <a:bodyPr lIns="60000" tIns="30000" rIns="60000" bIns="30000" anchor="ctr">
              <a:noAutofit/>
            </a:bodyPr>
            <a:lstStyle/>
            <a:p>
              <a:pPr algn="ctr" defTabSz="609630"/>
              <a:r>
                <a:rPr lang="en-US" sz="1600" b="1" dirty="0">
                  <a:solidFill>
                    <a:schemeClr val="tx1"/>
                  </a:solidFill>
                  <a:latin typeface="Calibri"/>
                </a:rPr>
                <a:t>OXPHOS Pathway genes</a:t>
              </a:r>
              <a:endParaRPr lang="en-IN" sz="1600" b="1" dirty="0">
                <a:solidFill>
                  <a:schemeClr val="tx1"/>
                </a:solidFill>
                <a:latin typeface="Calibri"/>
              </a:endParaRPr>
            </a:p>
          </p:txBody>
        </p:sp>
      </p:grpSp>
      <p:sp>
        <p:nvSpPr>
          <p:cNvPr id="88" name="TextBox 87">
            <a:extLst>
              <a:ext uri="{FF2B5EF4-FFF2-40B4-BE49-F238E27FC236}">
                <a16:creationId xmlns:a16="http://schemas.microsoft.com/office/drawing/2014/main" id="{A62DA7E0-C1DC-B43A-783B-84E4D0822A92}"/>
              </a:ext>
            </a:extLst>
          </p:cNvPr>
          <p:cNvSpPr txBox="1"/>
          <p:nvPr/>
        </p:nvSpPr>
        <p:spPr>
          <a:xfrm>
            <a:off x="3439154" y="15578567"/>
            <a:ext cx="11684020" cy="954107"/>
          </a:xfrm>
          <a:prstGeom prst="rect">
            <a:avLst/>
          </a:prstGeom>
          <a:solidFill>
            <a:srgbClr val="7C9E9F"/>
          </a:solidFill>
        </p:spPr>
        <p:txBody>
          <a:bodyPr wrap="square" rtlCol="0">
            <a:spAutoFit/>
          </a:bodyPr>
          <a:lstStyle/>
          <a:p>
            <a:pPr algn="ctr"/>
            <a:r>
              <a:rPr lang="en-US" sz="2800" b="1" dirty="0">
                <a:latin typeface="Arial" panose="020B0604020202020204" pitchFamily="34" charset="0"/>
                <a:cs typeface="Arial" panose="020B0604020202020204" pitchFamily="34" charset="0"/>
              </a:rPr>
              <a:t>Clustering Reveals Mitochondrial Signatures and  Survival Prediction Through Mitochondrial Gene Clusters</a:t>
            </a:r>
          </a:p>
        </p:txBody>
      </p:sp>
      <p:sp>
        <p:nvSpPr>
          <p:cNvPr id="23" name="TextBox 22">
            <a:extLst>
              <a:ext uri="{FF2B5EF4-FFF2-40B4-BE49-F238E27FC236}">
                <a16:creationId xmlns:a16="http://schemas.microsoft.com/office/drawing/2014/main" id="{80FEC808-B50F-69A3-B3AC-F57E7FB739DF}"/>
              </a:ext>
            </a:extLst>
          </p:cNvPr>
          <p:cNvSpPr txBox="1"/>
          <p:nvPr/>
        </p:nvSpPr>
        <p:spPr>
          <a:xfrm>
            <a:off x="9962479" y="21924588"/>
            <a:ext cx="8137622" cy="1077218"/>
          </a:xfrm>
          <a:prstGeom prst="rect">
            <a:avLst/>
          </a:prstGeom>
          <a:ln>
            <a:solidFill>
              <a:srgbClr val="1C4444"/>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1600" b="1" dirty="0"/>
              <a:t>A- Heatmap of expression profile of apoptosis genes from TARGET-AML study dataset</a:t>
            </a:r>
          </a:p>
          <a:p>
            <a:pPr algn="just"/>
            <a:r>
              <a:rPr lang="en-US" sz="1600" b="1" dirty="0"/>
              <a:t>B - Heatmap of expression profile of </a:t>
            </a:r>
            <a:r>
              <a:rPr lang="en-US" sz="1600" b="1" dirty="0" err="1"/>
              <a:t>OxPhos</a:t>
            </a:r>
            <a:r>
              <a:rPr lang="en-US" sz="1600" b="1" dirty="0"/>
              <a:t> genes from TARGET-AML study dataset</a:t>
            </a:r>
          </a:p>
          <a:p>
            <a:pPr algn="just"/>
            <a:r>
              <a:rPr lang="en-US" sz="1600" b="1" dirty="0"/>
              <a:t>C - Heatmap of expression profile of mitochondrial translation genes from TARGET-AML study dataset</a:t>
            </a:r>
          </a:p>
        </p:txBody>
      </p:sp>
      <p:pic>
        <p:nvPicPr>
          <p:cNvPr id="111" name="Picture 110">
            <a:extLst>
              <a:ext uri="{FF2B5EF4-FFF2-40B4-BE49-F238E27FC236}">
                <a16:creationId xmlns:a16="http://schemas.microsoft.com/office/drawing/2014/main" id="{B3245FC7-76A4-73E5-0D67-E7BEB96729F9}"/>
              </a:ext>
            </a:extLst>
          </p:cNvPr>
          <p:cNvPicPr>
            <a:picLocks noChangeAspect="1"/>
          </p:cNvPicPr>
          <p:nvPr/>
        </p:nvPicPr>
        <p:blipFill>
          <a:blip r:embed="rId17"/>
          <a:stretch>
            <a:fillRect/>
          </a:stretch>
        </p:blipFill>
        <p:spPr>
          <a:xfrm>
            <a:off x="21297504" y="16937498"/>
            <a:ext cx="8673635" cy="4371374"/>
          </a:xfrm>
          <a:prstGeom prst="rect">
            <a:avLst/>
          </a:prstGeom>
        </p:spPr>
      </p:pic>
      <p:sp>
        <p:nvSpPr>
          <p:cNvPr id="89" name="TextBox 88">
            <a:extLst>
              <a:ext uri="{FF2B5EF4-FFF2-40B4-BE49-F238E27FC236}">
                <a16:creationId xmlns:a16="http://schemas.microsoft.com/office/drawing/2014/main" id="{45D70995-C679-BC54-4D74-B74A2AEF4750}"/>
              </a:ext>
            </a:extLst>
          </p:cNvPr>
          <p:cNvSpPr txBox="1"/>
          <p:nvPr/>
        </p:nvSpPr>
        <p:spPr>
          <a:xfrm>
            <a:off x="22973534" y="15786259"/>
            <a:ext cx="6047242" cy="954107"/>
          </a:xfrm>
          <a:prstGeom prst="rect">
            <a:avLst/>
          </a:prstGeom>
          <a:solidFill>
            <a:srgbClr val="7C9E9F"/>
          </a:solidFill>
        </p:spPr>
        <p:txBody>
          <a:bodyPr wrap="square" rtlCol="0">
            <a:spAutoFit/>
          </a:bodyPr>
          <a:lstStyle/>
          <a:p>
            <a:pPr algn="ctr"/>
            <a:r>
              <a:rPr lang="en-US" sz="2800" b="1" dirty="0">
                <a:latin typeface="Arial" panose="020B0604020202020204" pitchFamily="34" charset="0"/>
                <a:cs typeface="Arial" panose="020B0604020202020204" pitchFamily="34" charset="0"/>
              </a:rPr>
              <a:t>In Silico Docking of ACOT7 &amp; AIFM2 </a:t>
            </a:r>
            <a:endParaRPr lang="en-IN" sz="2800" b="1" dirty="0">
              <a:latin typeface="Arial" panose="020B0604020202020204" pitchFamily="34" charset="0"/>
              <a:cs typeface="Arial" panose="020B0604020202020204" pitchFamily="34" charset="0"/>
            </a:endParaRPr>
          </a:p>
        </p:txBody>
      </p:sp>
      <p:graphicFrame>
        <p:nvGraphicFramePr>
          <p:cNvPr id="152" name="Table 151">
            <a:extLst>
              <a:ext uri="{FF2B5EF4-FFF2-40B4-BE49-F238E27FC236}">
                <a16:creationId xmlns:a16="http://schemas.microsoft.com/office/drawing/2014/main" id="{9F8540EE-2BA4-B1DC-257A-0DB965F78090}"/>
              </a:ext>
            </a:extLst>
          </p:cNvPr>
          <p:cNvGraphicFramePr>
            <a:graphicFrameLocks noGrp="1"/>
          </p:cNvGraphicFramePr>
          <p:nvPr>
            <p:extLst>
              <p:ext uri="{D42A27DB-BD31-4B8C-83A1-F6EECF244321}">
                <p14:modId xmlns:p14="http://schemas.microsoft.com/office/powerpoint/2010/main" val="1801150569"/>
              </p:ext>
            </p:extLst>
          </p:nvPr>
        </p:nvGraphicFramePr>
        <p:xfrm>
          <a:off x="20709491" y="21578861"/>
          <a:ext cx="10523464" cy="1432487"/>
        </p:xfrm>
        <a:graphic>
          <a:graphicData uri="http://schemas.openxmlformats.org/drawingml/2006/table">
            <a:tbl>
              <a:tblPr firstRow="1" firstCol="1" bandRow="1">
                <a:tableStyleId>{5DA37D80-6434-44D0-A028-1B22A696006F}</a:tableStyleId>
              </a:tblPr>
              <a:tblGrid>
                <a:gridCol w="1134509">
                  <a:extLst>
                    <a:ext uri="{9D8B030D-6E8A-4147-A177-3AD203B41FA5}">
                      <a16:colId xmlns:a16="http://schemas.microsoft.com/office/drawing/2014/main" val="354057681"/>
                    </a:ext>
                  </a:extLst>
                </a:gridCol>
                <a:gridCol w="1955800">
                  <a:extLst>
                    <a:ext uri="{9D8B030D-6E8A-4147-A177-3AD203B41FA5}">
                      <a16:colId xmlns:a16="http://schemas.microsoft.com/office/drawing/2014/main" val="634759784"/>
                    </a:ext>
                  </a:extLst>
                </a:gridCol>
                <a:gridCol w="1419747">
                  <a:extLst>
                    <a:ext uri="{9D8B030D-6E8A-4147-A177-3AD203B41FA5}">
                      <a16:colId xmlns:a16="http://schemas.microsoft.com/office/drawing/2014/main" val="291383998"/>
                    </a:ext>
                  </a:extLst>
                </a:gridCol>
                <a:gridCol w="1503352">
                  <a:extLst>
                    <a:ext uri="{9D8B030D-6E8A-4147-A177-3AD203B41FA5}">
                      <a16:colId xmlns:a16="http://schemas.microsoft.com/office/drawing/2014/main" val="3481759542"/>
                    </a:ext>
                  </a:extLst>
                </a:gridCol>
                <a:gridCol w="1503352">
                  <a:extLst>
                    <a:ext uri="{9D8B030D-6E8A-4147-A177-3AD203B41FA5}">
                      <a16:colId xmlns:a16="http://schemas.microsoft.com/office/drawing/2014/main" val="3300917155"/>
                    </a:ext>
                  </a:extLst>
                </a:gridCol>
                <a:gridCol w="1503352">
                  <a:extLst>
                    <a:ext uri="{9D8B030D-6E8A-4147-A177-3AD203B41FA5}">
                      <a16:colId xmlns:a16="http://schemas.microsoft.com/office/drawing/2014/main" val="94594644"/>
                    </a:ext>
                  </a:extLst>
                </a:gridCol>
                <a:gridCol w="1503352">
                  <a:extLst>
                    <a:ext uri="{9D8B030D-6E8A-4147-A177-3AD203B41FA5}">
                      <a16:colId xmlns:a16="http://schemas.microsoft.com/office/drawing/2014/main" val="1032014930"/>
                    </a:ext>
                  </a:extLst>
                </a:gridCol>
              </a:tblGrid>
              <a:tr h="610572">
                <a:tc>
                  <a:txBody>
                    <a:bodyPr/>
                    <a:lstStyle/>
                    <a:p>
                      <a:pPr algn="ctr">
                        <a:lnSpc>
                          <a:spcPct val="115000"/>
                        </a:lnSpc>
                        <a:spcAft>
                          <a:spcPts val="800"/>
                        </a:spcAft>
                        <a:buNone/>
                      </a:pPr>
                      <a:r>
                        <a:rPr lang="en-IN" sz="1400" b="1" kern="100" dirty="0">
                          <a:effectLst/>
                        </a:rPr>
                        <a:t> </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Orlistat</a:t>
                      </a:r>
                      <a:endParaRPr lang="en-IN" sz="1200" b="1" kern="100" dirty="0">
                        <a:effectLst/>
                      </a:endParaRPr>
                    </a:p>
                    <a:p>
                      <a:pPr algn="ctr">
                        <a:lnSpc>
                          <a:spcPct val="115000"/>
                        </a:lnSpc>
                        <a:spcAft>
                          <a:spcPts val="800"/>
                        </a:spcAft>
                        <a:buNone/>
                      </a:pPr>
                      <a:r>
                        <a:rPr lang="en-IN" sz="1400" b="1" kern="100" dirty="0">
                          <a:effectLst/>
                        </a:rPr>
                        <a:t>ΔG (kcal/mol)</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Orlistat</a:t>
                      </a:r>
                      <a:endParaRPr lang="en-IN" sz="1200" b="1" kern="100" dirty="0">
                        <a:effectLst/>
                      </a:endParaRPr>
                    </a:p>
                    <a:p>
                      <a:pPr algn="ctr">
                        <a:lnSpc>
                          <a:spcPct val="115000"/>
                        </a:lnSpc>
                        <a:spcAft>
                          <a:spcPts val="800"/>
                        </a:spcAft>
                        <a:buNone/>
                      </a:pPr>
                      <a:r>
                        <a:rPr lang="en-IN" sz="1400" b="1" kern="100" dirty="0">
                          <a:effectLst/>
                        </a:rPr>
                        <a:t>Ki (µM)</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ST09</a:t>
                      </a:r>
                      <a:endParaRPr lang="en-IN" sz="1200" b="1" kern="100">
                        <a:effectLst/>
                      </a:endParaRPr>
                    </a:p>
                    <a:p>
                      <a:pPr algn="ctr">
                        <a:lnSpc>
                          <a:spcPct val="115000"/>
                        </a:lnSpc>
                        <a:spcAft>
                          <a:spcPts val="800"/>
                        </a:spcAft>
                        <a:buNone/>
                      </a:pPr>
                      <a:r>
                        <a:rPr lang="en-IN" sz="1400" b="1" kern="100">
                          <a:effectLst/>
                        </a:rPr>
                        <a:t>ΔG (kcal/mol)</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ST09</a:t>
                      </a:r>
                      <a:endParaRPr lang="en-IN" sz="1200" b="1" kern="100" dirty="0">
                        <a:effectLst/>
                      </a:endParaRPr>
                    </a:p>
                    <a:p>
                      <a:pPr algn="ctr">
                        <a:lnSpc>
                          <a:spcPct val="115000"/>
                        </a:lnSpc>
                        <a:spcAft>
                          <a:spcPts val="800"/>
                        </a:spcAft>
                        <a:buNone/>
                      </a:pPr>
                      <a:r>
                        <a:rPr lang="en-IN" sz="1400" b="1" kern="100" dirty="0">
                          <a:effectLst/>
                        </a:rPr>
                        <a:t>Ki (µM)</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ST03</a:t>
                      </a:r>
                      <a:endParaRPr lang="en-IN" sz="1200" b="1" kern="100" dirty="0">
                        <a:effectLst/>
                      </a:endParaRPr>
                    </a:p>
                    <a:p>
                      <a:pPr algn="ctr">
                        <a:lnSpc>
                          <a:spcPct val="115000"/>
                        </a:lnSpc>
                        <a:spcAft>
                          <a:spcPts val="800"/>
                        </a:spcAft>
                        <a:buNone/>
                      </a:pPr>
                      <a:r>
                        <a:rPr lang="en-IN" sz="1400" b="1" kern="100" dirty="0">
                          <a:effectLst/>
                        </a:rPr>
                        <a:t>ΔG (kcal/mol)</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ST03</a:t>
                      </a:r>
                      <a:endParaRPr lang="en-IN" sz="1200" b="1" kern="100" dirty="0">
                        <a:effectLst/>
                      </a:endParaRPr>
                    </a:p>
                    <a:p>
                      <a:pPr algn="ctr">
                        <a:lnSpc>
                          <a:spcPct val="115000"/>
                        </a:lnSpc>
                        <a:spcAft>
                          <a:spcPts val="800"/>
                        </a:spcAft>
                        <a:buNone/>
                      </a:pPr>
                      <a:r>
                        <a:rPr lang="en-IN" sz="1400" b="1" kern="100" dirty="0">
                          <a:effectLst/>
                        </a:rPr>
                        <a:t>Ki (µM)</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53021273"/>
                  </a:ext>
                </a:extLst>
              </a:tr>
              <a:tr h="68473">
                <a:tc>
                  <a:txBody>
                    <a:bodyPr/>
                    <a:lstStyle/>
                    <a:p>
                      <a:pPr algn="ctr">
                        <a:lnSpc>
                          <a:spcPct val="115000"/>
                        </a:lnSpc>
                        <a:spcAft>
                          <a:spcPts val="800"/>
                        </a:spcAft>
                        <a:buNone/>
                      </a:pPr>
                      <a:r>
                        <a:rPr lang="en-IN" sz="1400" b="1" kern="100" dirty="0">
                          <a:effectLst/>
                        </a:rPr>
                        <a:t>ACOT7</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-7.2</a:t>
                      </a:r>
                      <a:endParaRPr lang="en-IN" sz="1200" b="1" kern="100" dirty="0">
                        <a:effectLst/>
                      </a:endParaRPr>
                    </a:p>
                    <a:p>
                      <a:pPr algn="ctr">
                        <a:lnSpc>
                          <a:spcPct val="115000"/>
                        </a:lnSpc>
                        <a:spcAft>
                          <a:spcPts val="800"/>
                        </a:spcAft>
                        <a:buNone/>
                      </a:pPr>
                      <a:r>
                        <a:rPr lang="en-IN" sz="1400" b="1" kern="100" dirty="0">
                          <a:effectLst/>
                        </a:rPr>
                        <a:t> </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4.4</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-7.3</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4.5</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-7.8</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1.9</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39561304"/>
                  </a:ext>
                </a:extLst>
              </a:tr>
              <a:tr h="244001">
                <a:tc>
                  <a:txBody>
                    <a:bodyPr/>
                    <a:lstStyle/>
                    <a:p>
                      <a:pPr algn="ctr">
                        <a:lnSpc>
                          <a:spcPct val="115000"/>
                        </a:lnSpc>
                        <a:spcAft>
                          <a:spcPts val="800"/>
                        </a:spcAft>
                        <a:buNone/>
                      </a:pPr>
                      <a:r>
                        <a:rPr lang="en-IN" sz="1400" b="1" kern="100">
                          <a:effectLst/>
                        </a:rPr>
                        <a:t>AIFM2</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-6.8</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10.5</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-9.8</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0.066</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-9.7</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0.08</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72817422"/>
                  </a:ext>
                </a:extLst>
              </a:tr>
            </a:tbl>
          </a:graphicData>
        </a:graphic>
      </p:graphicFrame>
      <p:sp>
        <p:nvSpPr>
          <p:cNvPr id="39" name="Rectangle: Rounded Corners 38">
            <a:extLst>
              <a:ext uri="{FF2B5EF4-FFF2-40B4-BE49-F238E27FC236}">
                <a16:creationId xmlns:a16="http://schemas.microsoft.com/office/drawing/2014/main" id="{9D8C7491-0E36-52E3-6CEE-2158E25FBBCF}"/>
              </a:ext>
            </a:extLst>
          </p:cNvPr>
          <p:cNvSpPr/>
          <p:nvPr/>
        </p:nvSpPr>
        <p:spPr>
          <a:xfrm>
            <a:off x="767052" y="29830393"/>
            <a:ext cx="18390854" cy="8044526"/>
          </a:xfrm>
          <a:prstGeom prst="roundRect">
            <a:avLst/>
          </a:prstGeom>
          <a:ln>
            <a:solidFill>
              <a:srgbClr val="1C444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34" name="TextBox 33">
            <a:extLst>
              <a:ext uri="{FF2B5EF4-FFF2-40B4-BE49-F238E27FC236}">
                <a16:creationId xmlns:a16="http://schemas.microsoft.com/office/drawing/2014/main" id="{E5A8B478-8531-2DA5-3B5E-FC67E07494F4}"/>
              </a:ext>
            </a:extLst>
          </p:cNvPr>
          <p:cNvSpPr txBox="1"/>
          <p:nvPr/>
        </p:nvSpPr>
        <p:spPr>
          <a:xfrm>
            <a:off x="22391313" y="23383933"/>
            <a:ext cx="7579826" cy="70788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A,B - In Silico Docking of ACOT7 &amp; AIFM2 with Orlistat, ST09 &amp; ST03</a:t>
            </a:r>
          </a:p>
          <a:p>
            <a:pPr algn="ctr"/>
            <a:r>
              <a:rPr lang="en-IN" sz="2000" b="1" dirty="0"/>
              <a:t>C    - </a:t>
            </a:r>
            <a:r>
              <a:rPr lang="en-US" sz="2000" b="1" dirty="0"/>
              <a:t>In silico inhibitory activity of Orlistat , ST09 and ST03</a:t>
            </a:r>
            <a:endParaRPr lang="en-IN" sz="2000" dirty="0"/>
          </a:p>
        </p:txBody>
      </p:sp>
      <p:grpSp>
        <p:nvGrpSpPr>
          <p:cNvPr id="94" name="Group 93">
            <a:extLst>
              <a:ext uri="{FF2B5EF4-FFF2-40B4-BE49-F238E27FC236}">
                <a16:creationId xmlns:a16="http://schemas.microsoft.com/office/drawing/2014/main" id="{F87021CD-8737-C53E-5380-2CDE0FDFB6DA}"/>
              </a:ext>
            </a:extLst>
          </p:cNvPr>
          <p:cNvGrpSpPr/>
          <p:nvPr/>
        </p:nvGrpSpPr>
        <p:grpSpPr>
          <a:xfrm>
            <a:off x="1869310" y="29294798"/>
            <a:ext cx="13568509" cy="7214333"/>
            <a:chOff x="1433814" y="27848017"/>
            <a:chExt cx="14164869" cy="7489458"/>
          </a:xfrm>
        </p:grpSpPr>
        <p:pic>
          <p:nvPicPr>
            <p:cNvPr id="130" name="Picture 129">
              <a:extLst>
                <a:ext uri="{FF2B5EF4-FFF2-40B4-BE49-F238E27FC236}">
                  <a16:creationId xmlns:a16="http://schemas.microsoft.com/office/drawing/2014/main" id="{30A8B7DB-8844-84A7-422A-E20C06E4D063}"/>
                </a:ext>
              </a:extLst>
            </p:cNvPr>
            <p:cNvPicPr>
              <a:picLocks noChangeAspect="1"/>
            </p:cNvPicPr>
            <p:nvPr/>
          </p:nvPicPr>
          <p:blipFill>
            <a:blip r:embed="rId18"/>
            <a:stretch>
              <a:fillRect/>
            </a:stretch>
          </p:blipFill>
          <p:spPr>
            <a:xfrm>
              <a:off x="1433814" y="29463523"/>
              <a:ext cx="8958190" cy="3682899"/>
            </a:xfrm>
            <a:prstGeom prst="rect">
              <a:avLst/>
            </a:prstGeom>
          </p:spPr>
        </p:pic>
        <p:sp>
          <p:nvSpPr>
            <p:cNvPr id="90" name="TextBox 89">
              <a:extLst>
                <a:ext uri="{FF2B5EF4-FFF2-40B4-BE49-F238E27FC236}">
                  <a16:creationId xmlns:a16="http://schemas.microsoft.com/office/drawing/2014/main" id="{C057F4FF-B9DC-0009-6D5C-D8AF961C2C58}"/>
                </a:ext>
              </a:extLst>
            </p:cNvPr>
            <p:cNvSpPr txBox="1"/>
            <p:nvPr/>
          </p:nvSpPr>
          <p:spPr>
            <a:xfrm>
              <a:off x="4115311" y="27848017"/>
              <a:ext cx="11483372" cy="862688"/>
            </a:xfrm>
            <a:prstGeom prst="rect">
              <a:avLst/>
            </a:prstGeom>
            <a:solidFill>
              <a:srgbClr val="7C9E9F"/>
            </a:solidFill>
            <a:ln>
              <a:solidFill>
                <a:schemeClr val="tx1">
                  <a:lumMod val="95000"/>
                  <a:lumOff val="5000"/>
                </a:schemeClr>
              </a:solidFill>
            </a:ln>
          </p:spPr>
          <p:txBody>
            <a:bodyPr wrap="square" rtlCol="0">
              <a:spAutoFit/>
            </a:bodyPr>
            <a:lstStyle/>
            <a:p>
              <a:pPr algn="ctr"/>
              <a:r>
                <a:rPr lang="en-US" sz="2400" b="1" dirty="0">
                  <a:latin typeface="Arial" panose="020B0604020202020204" pitchFamily="34" charset="0"/>
                  <a:cs typeface="Arial" panose="020B0604020202020204" pitchFamily="34" charset="0"/>
                </a:rPr>
                <a:t>Transcriptomic profiling and Metabolite analysis of Dalton’s Lymphoma Ascites &amp; treated with </a:t>
              </a:r>
              <a:r>
                <a:rPr lang="en-US" sz="2400" b="1" dirty="0" err="1">
                  <a:latin typeface="Arial" panose="020B0604020202020204" pitchFamily="34" charset="0"/>
                  <a:cs typeface="Arial" panose="020B0604020202020204" pitchFamily="34" charset="0"/>
                </a:rPr>
                <a:t>Disarib</a:t>
              </a:r>
              <a:endParaRPr lang="en-US" sz="2400" b="1" dirty="0">
                <a:latin typeface="Arial" panose="020B0604020202020204" pitchFamily="34" charset="0"/>
                <a:cs typeface="Arial" panose="020B0604020202020204" pitchFamily="34" charset="0"/>
              </a:endParaRPr>
            </a:p>
          </p:txBody>
        </p:sp>
        <p:pic>
          <p:nvPicPr>
            <p:cNvPr id="40" name="Google Shape;511;p54">
              <a:extLst>
                <a:ext uri="{FF2B5EF4-FFF2-40B4-BE49-F238E27FC236}">
                  <a16:creationId xmlns:a16="http://schemas.microsoft.com/office/drawing/2014/main" id="{F3D16387-A38E-A164-5BDA-87CECB2F6735}"/>
                </a:ext>
              </a:extLst>
            </p:cNvPr>
            <p:cNvPicPr preferRelativeResize="0"/>
            <p:nvPr/>
          </p:nvPicPr>
          <p:blipFill rotWithShape="1">
            <a:blip r:embed="rId19">
              <a:alphaModFix/>
            </a:blip>
            <a:srcRect/>
            <a:stretch/>
          </p:blipFill>
          <p:spPr>
            <a:xfrm>
              <a:off x="1473088" y="33058963"/>
              <a:ext cx="2446804" cy="2146390"/>
            </a:xfrm>
            <a:prstGeom prst="rect">
              <a:avLst/>
            </a:prstGeom>
            <a:noFill/>
            <a:ln>
              <a:noFill/>
            </a:ln>
          </p:spPr>
        </p:pic>
        <p:pic>
          <p:nvPicPr>
            <p:cNvPr id="42" name="Google Shape;512;p54">
              <a:extLst>
                <a:ext uri="{FF2B5EF4-FFF2-40B4-BE49-F238E27FC236}">
                  <a16:creationId xmlns:a16="http://schemas.microsoft.com/office/drawing/2014/main" id="{38F1E87D-96F6-38E4-E7F9-94C45E6FCD0F}"/>
                </a:ext>
              </a:extLst>
            </p:cNvPr>
            <p:cNvPicPr preferRelativeResize="0"/>
            <p:nvPr/>
          </p:nvPicPr>
          <p:blipFill rotWithShape="1">
            <a:blip r:embed="rId20">
              <a:alphaModFix/>
            </a:blip>
            <a:srcRect/>
            <a:stretch/>
          </p:blipFill>
          <p:spPr>
            <a:xfrm>
              <a:off x="4781318" y="33052236"/>
              <a:ext cx="2263182" cy="2195954"/>
            </a:xfrm>
            <a:prstGeom prst="rect">
              <a:avLst/>
            </a:prstGeom>
            <a:noFill/>
            <a:ln>
              <a:noFill/>
            </a:ln>
          </p:spPr>
        </p:pic>
        <p:pic>
          <p:nvPicPr>
            <p:cNvPr id="47" name="Google Shape;513;p54">
              <a:extLst>
                <a:ext uri="{FF2B5EF4-FFF2-40B4-BE49-F238E27FC236}">
                  <a16:creationId xmlns:a16="http://schemas.microsoft.com/office/drawing/2014/main" id="{1E537A91-8087-46F8-A8D2-28C03A4FF571}"/>
                </a:ext>
              </a:extLst>
            </p:cNvPr>
            <p:cNvPicPr preferRelativeResize="0"/>
            <p:nvPr/>
          </p:nvPicPr>
          <p:blipFill rotWithShape="1">
            <a:blip r:embed="rId21">
              <a:alphaModFix/>
            </a:blip>
            <a:srcRect/>
            <a:stretch/>
          </p:blipFill>
          <p:spPr>
            <a:xfrm>
              <a:off x="7708608" y="33042549"/>
              <a:ext cx="1952447" cy="2294926"/>
            </a:xfrm>
            <a:prstGeom prst="rect">
              <a:avLst/>
            </a:prstGeom>
            <a:noFill/>
            <a:ln>
              <a:noFill/>
            </a:ln>
          </p:spPr>
        </p:pic>
      </p:grpSp>
      <p:sp>
        <p:nvSpPr>
          <p:cNvPr id="48" name="Rectangle: Rounded Corners 47">
            <a:extLst>
              <a:ext uri="{FF2B5EF4-FFF2-40B4-BE49-F238E27FC236}">
                <a16:creationId xmlns:a16="http://schemas.microsoft.com/office/drawing/2014/main" id="{929AE100-5638-7E5A-3A42-F7093B0A5898}"/>
              </a:ext>
            </a:extLst>
          </p:cNvPr>
          <p:cNvSpPr/>
          <p:nvPr/>
        </p:nvSpPr>
        <p:spPr>
          <a:xfrm>
            <a:off x="19410169" y="25519281"/>
            <a:ext cx="12812146" cy="12431605"/>
          </a:xfrm>
          <a:prstGeom prst="roundRect">
            <a:avLst/>
          </a:prstGeom>
          <a:ln>
            <a:solidFill>
              <a:srgbClr val="1C444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40" name="Google Shape;531;p31">
            <a:extLst>
              <a:ext uri="{FF2B5EF4-FFF2-40B4-BE49-F238E27FC236}">
                <a16:creationId xmlns:a16="http://schemas.microsoft.com/office/drawing/2014/main" id="{0DC51F08-465E-EFD1-C170-B454A2F85EC4}"/>
              </a:ext>
            </a:extLst>
          </p:cNvPr>
          <p:cNvSpPr txBox="1"/>
          <p:nvPr/>
        </p:nvSpPr>
        <p:spPr>
          <a:xfrm>
            <a:off x="13217603" y="30373326"/>
            <a:ext cx="5094850" cy="284663"/>
          </a:xfrm>
          <a:prstGeom prst="rect">
            <a:avLst/>
          </a:prstGeom>
          <a:solidFill>
            <a:srgbClr val="7C9E9F"/>
          </a:solidFill>
          <a:ln>
            <a:noFill/>
          </a:ln>
        </p:spPr>
        <p:txBody>
          <a:bodyPr spcFirstLastPara="1" wrap="square" lIns="68575" tIns="34275" rIns="68575" bIns="34275" anchor="t" anchorCtr="0">
            <a:spAutoFit/>
          </a:bodyPr>
          <a:lstStyle/>
          <a:p>
            <a:pPr algn="ctr" defTabSz="914400">
              <a:buClr>
                <a:srgbClr val="000000"/>
              </a:buClr>
              <a:buSzPts val="1800"/>
              <a:buFont typeface="Arial"/>
              <a:buNone/>
            </a:pPr>
            <a:r>
              <a:rPr lang="en-US" sz="1400" b="1" kern="0" dirty="0">
                <a:solidFill>
                  <a:srgbClr val="202729"/>
                </a:solidFill>
                <a:latin typeface="Arial" panose="020B0604020202020204" pitchFamily="34" charset="0"/>
                <a:ea typeface="Times New Roman"/>
                <a:cs typeface="Arial" panose="020B0604020202020204" pitchFamily="34" charset="0"/>
                <a:sym typeface="Times New Roman"/>
              </a:rPr>
              <a:t>Univariate analysis of </a:t>
            </a:r>
            <a:r>
              <a:rPr lang="en-US" sz="1400" b="1" kern="0" dirty="0" err="1">
                <a:solidFill>
                  <a:srgbClr val="202729"/>
                </a:solidFill>
                <a:latin typeface="Arial" panose="020B0604020202020204" pitchFamily="34" charset="0"/>
                <a:ea typeface="Times New Roman"/>
                <a:cs typeface="Arial" panose="020B0604020202020204" pitchFamily="34" charset="0"/>
                <a:sym typeface="Times New Roman"/>
              </a:rPr>
              <a:t>tumour</a:t>
            </a:r>
            <a:r>
              <a:rPr lang="en-US" sz="1400" b="1" kern="0" dirty="0">
                <a:solidFill>
                  <a:srgbClr val="202729"/>
                </a:solidFill>
                <a:latin typeface="Arial" panose="020B0604020202020204" pitchFamily="34" charset="0"/>
                <a:ea typeface="Times New Roman"/>
                <a:cs typeface="Arial" panose="020B0604020202020204" pitchFamily="34" charset="0"/>
                <a:sym typeface="Times New Roman"/>
              </a:rPr>
              <a:t> control vs </a:t>
            </a:r>
            <a:r>
              <a:rPr lang="en-US" sz="1400" b="1" kern="0" dirty="0" err="1">
                <a:solidFill>
                  <a:srgbClr val="202729"/>
                </a:solidFill>
                <a:latin typeface="Arial" panose="020B0604020202020204" pitchFamily="34" charset="0"/>
                <a:ea typeface="Times New Roman"/>
                <a:cs typeface="Arial" panose="020B0604020202020204" pitchFamily="34" charset="0"/>
                <a:sym typeface="Times New Roman"/>
              </a:rPr>
              <a:t>Disarib</a:t>
            </a:r>
            <a:r>
              <a:rPr lang="en-US" sz="1400" b="1" kern="0" dirty="0">
                <a:solidFill>
                  <a:srgbClr val="202729"/>
                </a:solidFill>
                <a:latin typeface="Arial" panose="020B0604020202020204" pitchFamily="34" charset="0"/>
                <a:ea typeface="Times New Roman"/>
                <a:cs typeface="Arial" panose="020B0604020202020204" pitchFamily="34" charset="0"/>
                <a:sym typeface="Times New Roman"/>
              </a:rPr>
              <a:t> treatment</a:t>
            </a:r>
          </a:p>
        </p:txBody>
      </p:sp>
      <p:grpSp>
        <p:nvGrpSpPr>
          <p:cNvPr id="145" name="Group 144">
            <a:extLst>
              <a:ext uri="{FF2B5EF4-FFF2-40B4-BE49-F238E27FC236}">
                <a16:creationId xmlns:a16="http://schemas.microsoft.com/office/drawing/2014/main" id="{DF5463FB-6EAB-39A2-922D-EBE56D8D6E4F}"/>
              </a:ext>
            </a:extLst>
          </p:cNvPr>
          <p:cNvGrpSpPr/>
          <p:nvPr/>
        </p:nvGrpSpPr>
        <p:grpSpPr>
          <a:xfrm>
            <a:off x="20447356" y="26599983"/>
            <a:ext cx="10769363" cy="9803703"/>
            <a:chOff x="850032" y="31418996"/>
            <a:chExt cx="10769363" cy="9803703"/>
          </a:xfrm>
        </p:grpSpPr>
        <p:pic>
          <p:nvPicPr>
            <p:cNvPr id="128" name="Picture 127">
              <a:extLst>
                <a:ext uri="{FF2B5EF4-FFF2-40B4-BE49-F238E27FC236}">
                  <a16:creationId xmlns:a16="http://schemas.microsoft.com/office/drawing/2014/main" id="{053FCA4F-2C34-DEBC-494C-13EE16F7D6EB}"/>
                </a:ext>
              </a:extLst>
            </p:cNvPr>
            <p:cNvPicPr>
              <a:picLocks noChangeAspect="1"/>
            </p:cNvPicPr>
            <p:nvPr/>
          </p:nvPicPr>
          <p:blipFill>
            <a:blip r:embed="rId22"/>
            <a:stretch>
              <a:fillRect/>
            </a:stretch>
          </p:blipFill>
          <p:spPr>
            <a:xfrm>
              <a:off x="850032" y="31418996"/>
              <a:ext cx="10560489" cy="3765464"/>
            </a:xfrm>
            <a:prstGeom prst="rect">
              <a:avLst/>
            </a:prstGeom>
            <a:ln>
              <a:solidFill>
                <a:srgbClr val="1C4444"/>
              </a:solidFill>
            </a:ln>
          </p:spPr>
        </p:pic>
        <p:pic>
          <p:nvPicPr>
            <p:cNvPr id="131" name="Google Shape;415;p47">
              <a:extLst>
                <a:ext uri="{FF2B5EF4-FFF2-40B4-BE49-F238E27FC236}">
                  <a16:creationId xmlns:a16="http://schemas.microsoft.com/office/drawing/2014/main" id="{CD677FCF-D08D-60C7-3C60-636FB37632BD}"/>
                </a:ext>
              </a:extLst>
            </p:cNvPr>
            <p:cNvPicPr preferRelativeResize="0"/>
            <p:nvPr/>
          </p:nvPicPr>
          <p:blipFill rotWithShape="1">
            <a:blip r:embed="rId23">
              <a:alphaModFix/>
            </a:blip>
            <a:srcRect r="-1864" b="-1677"/>
            <a:stretch/>
          </p:blipFill>
          <p:spPr>
            <a:xfrm>
              <a:off x="870032" y="38186990"/>
              <a:ext cx="3093079" cy="3035709"/>
            </a:xfrm>
            <a:prstGeom prst="rect">
              <a:avLst/>
            </a:prstGeom>
            <a:noFill/>
            <a:ln>
              <a:solidFill>
                <a:srgbClr val="1C4444"/>
              </a:solidFill>
            </a:ln>
          </p:spPr>
        </p:pic>
        <p:pic>
          <p:nvPicPr>
            <p:cNvPr id="132" name="Google Shape;458;p50">
              <a:extLst>
                <a:ext uri="{FF2B5EF4-FFF2-40B4-BE49-F238E27FC236}">
                  <a16:creationId xmlns:a16="http://schemas.microsoft.com/office/drawing/2014/main" id="{D3844449-C8AB-B72D-EB4E-CC13E7F74425}"/>
                </a:ext>
              </a:extLst>
            </p:cNvPr>
            <p:cNvPicPr preferRelativeResize="0"/>
            <p:nvPr/>
          </p:nvPicPr>
          <p:blipFill>
            <a:blip r:embed="rId24">
              <a:alphaModFix/>
            </a:blip>
            <a:stretch>
              <a:fillRect/>
            </a:stretch>
          </p:blipFill>
          <p:spPr>
            <a:xfrm>
              <a:off x="4483782" y="38145165"/>
              <a:ext cx="3259689" cy="3046404"/>
            </a:xfrm>
            <a:prstGeom prst="rect">
              <a:avLst/>
            </a:prstGeom>
            <a:noFill/>
            <a:ln>
              <a:solidFill>
                <a:srgbClr val="1C4444"/>
              </a:solidFill>
            </a:ln>
          </p:spPr>
        </p:pic>
        <p:pic>
          <p:nvPicPr>
            <p:cNvPr id="133" name="Google Shape;472;p51">
              <a:extLst>
                <a:ext uri="{FF2B5EF4-FFF2-40B4-BE49-F238E27FC236}">
                  <a16:creationId xmlns:a16="http://schemas.microsoft.com/office/drawing/2014/main" id="{280AAD72-7329-04EF-6C3A-7D3BCAEE753F}"/>
                </a:ext>
              </a:extLst>
            </p:cNvPr>
            <p:cNvPicPr preferRelativeResize="0"/>
            <p:nvPr/>
          </p:nvPicPr>
          <p:blipFill>
            <a:blip r:embed="rId25">
              <a:alphaModFix/>
            </a:blip>
            <a:stretch>
              <a:fillRect/>
            </a:stretch>
          </p:blipFill>
          <p:spPr>
            <a:xfrm>
              <a:off x="8274739" y="38164226"/>
              <a:ext cx="3344656" cy="3046404"/>
            </a:xfrm>
            <a:prstGeom prst="rect">
              <a:avLst/>
            </a:prstGeom>
            <a:noFill/>
            <a:ln>
              <a:solidFill>
                <a:srgbClr val="1C4444"/>
              </a:solidFill>
            </a:ln>
          </p:spPr>
        </p:pic>
      </p:grpSp>
      <p:sp>
        <p:nvSpPr>
          <p:cNvPr id="79" name="TextBox 78">
            <a:extLst>
              <a:ext uri="{FF2B5EF4-FFF2-40B4-BE49-F238E27FC236}">
                <a16:creationId xmlns:a16="http://schemas.microsoft.com/office/drawing/2014/main" id="{433398CC-3AA7-44FB-DE0A-D4329B6B696F}"/>
              </a:ext>
            </a:extLst>
          </p:cNvPr>
          <p:cNvSpPr txBox="1"/>
          <p:nvPr/>
        </p:nvSpPr>
        <p:spPr>
          <a:xfrm>
            <a:off x="21820887" y="24635993"/>
            <a:ext cx="8040376" cy="1270348"/>
          </a:xfrm>
          <a:prstGeom prst="rect">
            <a:avLst/>
          </a:prstGeom>
          <a:solidFill>
            <a:srgbClr val="7C9E9F"/>
          </a:solidFill>
          <a:ln>
            <a:solidFill>
              <a:schemeClr val="tx1">
                <a:lumMod val="95000"/>
                <a:lumOff val="5000"/>
              </a:schemeClr>
            </a:solidFill>
          </a:ln>
        </p:spPr>
        <p:txBody>
          <a:bodyPr wrap="square" rtlCol="0">
            <a:spAutoFit/>
          </a:bodyPr>
          <a:lstStyle/>
          <a:p>
            <a:pPr algn="ctr"/>
            <a:endParaRPr lang="en-US" sz="1655" b="1" dirty="0">
              <a:solidFill>
                <a:schemeClr val="bg1"/>
              </a:solidFill>
            </a:endParaRPr>
          </a:p>
          <a:p>
            <a:pPr algn="ctr"/>
            <a:r>
              <a:rPr lang="en-US" sz="2000" b="1" dirty="0">
                <a:solidFill>
                  <a:sysClr val="windowText" lastClr="000000"/>
                </a:solidFill>
                <a:latin typeface="Arial" panose="020B0604020202020204" pitchFamily="34" charset="0"/>
                <a:cs typeface="Arial" panose="020B0604020202020204" pitchFamily="34" charset="0"/>
              </a:rPr>
              <a:t>Mitochondrial</a:t>
            </a:r>
            <a:r>
              <a:rPr lang="en-US" sz="2000" b="1" dirty="0">
                <a:latin typeface="Arial" panose="020B0604020202020204" pitchFamily="34" charset="0"/>
                <a:cs typeface="Arial" panose="020B0604020202020204" pitchFamily="34" charset="0"/>
              </a:rPr>
              <a:t> and Metabolic Gene Alterations in Primary AML and CEM Cells Treated with BCL-2 Inhibitors- </a:t>
            </a:r>
            <a:r>
              <a:rPr lang="en-US" sz="2000" b="1" dirty="0" err="1">
                <a:latin typeface="Arial" panose="020B0604020202020204" pitchFamily="34" charset="0"/>
                <a:cs typeface="Arial" panose="020B0604020202020204" pitchFamily="34" charset="0"/>
              </a:rPr>
              <a:t>Disarib</a:t>
            </a:r>
            <a:r>
              <a:rPr lang="en-US" sz="2000" b="1" dirty="0">
                <a:latin typeface="Arial" panose="020B0604020202020204" pitchFamily="34" charset="0"/>
                <a:cs typeface="Arial" panose="020B0604020202020204" pitchFamily="34" charset="0"/>
              </a:rPr>
              <a:t> &amp; Venetoclax</a:t>
            </a:r>
            <a:endParaRPr lang="en-IN" sz="2000" b="1" dirty="0">
              <a:latin typeface="Arial" panose="020B0604020202020204" pitchFamily="34" charset="0"/>
              <a:cs typeface="Arial" panose="020B0604020202020204" pitchFamily="34" charset="0"/>
            </a:endParaRPr>
          </a:p>
        </p:txBody>
      </p:sp>
      <p:pic>
        <p:nvPicPr>
          <p:cNvPr id="82" name="Google Shape;443;p49">
            <a:extLst>
              <a:ext uri="{FF2B5EF4-FFF2-40B4-BE49-F238E27FC236}">
                <a16:creationId xmlns:a16="http://schemas.microsoft.com/office/drawing/2014/main" id="{6353D0D7-7037-B37F-63A7-B9F78446C62F}"/>
              </a:ext>
            </a:extLst>
          </p:cNvPr>
          <p:cNvPicPr preferRelativeResize="0"/>
          <p:nvPr/>
        </p:nvPicPr>
        <p:blipFill rotWithShape="1">
          <a:blip r:embed="rId26">
            <a:alphaModFix/>
          </a:blip>
          <a:srcRect l="-2060" t="-1730" r="2059" b="1730"/>
          <a:stretch/>
        </p:blipFill>
        <p:spPr>
          <a:xfrm>
            <a:off x="24266233" y="30587970"/>
            <a:ext cx="2950329" cy="2456814"/>
          </a:xfrm>
          <a:prstGeom prst="rect">
            <a:avLst/>
          </a:prstGeom>
          <a:noFill/>
          <a:ln>
            <a:solidFill>
              <a:srgbClr val="1C4444"/>
            </a:solidFill>
          </a:ln>
        </p:spPr>
      </p:pic>
      <p:pic>
        <p:nvPicPr>
          <p:cNvPr id="83" name="Google Shape;444;p49">
            <a:extLst>
              <a:ext uri="{FF2B5EF4-FFF2-40B4-BE49-F238E27FC236}">
                <a16:creationId xmlns:a16="http://schemas.microsoft.com/office/drawing/2014/main" id="{05C267A3-F373-877B-A829-E3B392343122}"/>
              </a:ext>
            </a:extLst>
          </p:cNvPr>
          <p:cNvPicPr preferRelativeResize="0"/>
          <p:nvPr/>
        </p:nvPicPr>
        <p:blipFill>
          <a:blip r:embed="rId27">
            <a:alphaModFix/>
          </a:blip>
          <a:stretch>
            <a:fillRect/>
          </a:stretch>
        </p:blipFill>
        <p:spPr>
          <a:xfrm>
            <a:off x="27922492" y="30587970"/>
            <a:ext cx="2950329" cy="2456814"/>
          </a:xfrm>
          <a:prstGeom prst="rect">
            <a:avLst/>
          </a:prstGeom>
          <a:noFill/>
          <a:ln>
            <a:solidFill>
              <a:srgbClr val="1C4444"/>
            </a:solidFill>
          </a:ln>
        </p:spPr>
      </p:pic>
      <p:pic>
        <p:nvPicPr>
          <p:cNvPr id="86" name="Google Shape;431;p48">
            <a:extLst>
              <a:ext uri="{FF2B5EF4-FFF2-40B4-BE49-F238E27FC236}">
                <a16:creationId xmlns:a16="http://schemas.microsoft.com/office/drawing/2014/main" id="{6ADB5B77-E08A-A41D-4BAF-A9264289C8BE}"/>
              </a:ext>
            </a:extLst>
          </p:cNvPr>
          <p:cNvPicPr preferRelativeResize="0"/>
          <p:nvPr/>
        </p:nvPicPr>
        <p:blipFill rotWithShape="1">
          <a:blip r:embed="rId28">
            <a:alphaModFix/>
          </a:blip>
          <a:srcRect t="-273" b="9223"/>
          <a:stretch/>
        </p:blipFill>
        <p:spPr>
          <a:xfrm>
            <a:off x="20485884" y="30618211"/>
            <a:ext cx="3244056" cy="2396332"/>
          </a:xfrm>
          <a:prstGeom prst="rect">
            <a:avLst/>
          </a:prstGeom>
          <a:noFill/>
          <a:ln>
            <a:solidFill>
              <a:srgbClr val="1C4444"/>
            </a:solidFill>
          </a:ln>
        </p:spPr>
      </p:pic>
      <p:sp>
        <p:nvSpPr>
          <p:cNvPr id="91" name="TextBox 90">
            <a:extLst>
              <a:ext uri="{FF2B5EF4-FFF2-40B4-BE49-F238E27FC236}">
                <a16:creationId xmlns:a16="http://schemas.microsoft.com/office/drawing/2014/main" id="{882148FA-6C74-A15D-2ED0-406A6DEC0AE1}"/>
              </a:ext>
            </a:extLst>
          </p:cNvPr>
          <p:cNvSpPr txBox="1"/>
          <p:nvPr/>
        </p:nvSpPr>
        <p:spPr>
          <a:xfrm>
            <a:off x="20543515" y="36676461"/>
            <a:ext cx="10958751" cy="923330"/>
          </a:xfrm>
          <a:prstGeom prst="rect">
            <a:avLst/>
          </a:prstGeom>
          <a:noFill/>
          <a:ln>
            <a:solidFill>
              <a:srgbClr val="1C4444"/>
            </a:solidFill>
          </a:ln>
        </p:spPr>
        <p:txBody>
          <a:bodyPr wrap="square" rtlCol="0">
            <a:spAutoFit/>
          </a:bodyPr>
          <a:lstStyle/>
          <a:p>
            <a:pPr algn="ctr"/>
            <a:r>
              <a:rPr lang="en-US" b="1" dirty="0"/>
              <a:t>A- BCL-2 family gene, TCA, </a:t>
            </a:r>
            <a:r>
              <a:rPr lang="en" b="1" dirty="0">
                <a:solidFill>
                  <a:schemeClr val="dk1"/>
                </a:solidFill>
                <a:ea typeface="Times New Roman"/>
                <a:cs typeface="Times New Roman"/>
                <a:sym typeface="Times New Roman"/>
              </a:rPr>
              <a:t>Oxphos gene expression in CEM cells </a:t>
            </a:r>
            <a:endParaRPr lang="en-US" b="1" dirty="0"/>
          </a:p>
          <a:p>
            <a:pPr algn="ctr"/>
            <a:r>
              <a:rPr lang="en-US" b="1" dirty="0"/>
              <a:t>B- BCL-2 family gene, TCA, </a:t>
            </a:r>
            <a:r>
              <a:rPr lang="en" b="1" dirty="0">
                <a:solidFill>
                  <a:schemeClr val="dk1"/>
                </a:solidFill>
                <a:ea typeface="Times New Roman"/>
                <a:cs typeface="Times New Roman"/>
                <a:sym typeface="Times New Roman"/>
              </a:rPr>
              <a:t>Oxphos gene expression in primary patient cells </a:t>
            </a:r>
            <a:endParaRPr lang="en-US" b="1" dirty="0"/>
          </a:p>
          <a:p>
            <a:pPr algn="ctr"/>
            <a:r>
              <a:rPr lang="en-US" b="1" dirty="0"/>
              <a:t>C- </a:t>
            </a:r>
            <a:r>
              <a:rPr lang="en-US" b="1" dirty="0" err="1"/>
              <a:t>ssGSEA</a:t>
            </a:r>
            <a:r>
              <a:rPr lang="en-US" b="1" dirty="0"/>
              <a:t> enriched path for all </a:t>
            </a:r>
            <a:endParaRPr lang="en-IN" dirty="0"/>
          </a:p>
        </p:txBody>
      </p:sp>
      <p:sp>
        <p:nvSpPr>
          <p:cNvPr id="92" name="TextBox 91">
            <a:extLst>
              <a:ext uri="{FF2B5EF4-FFF2-40B4-BE49-F238E27FC236}">
                <a16:creationId xmlns:a16="http://schemas.microsoft.com/office/drawing/2014/main" id="{31282015-71E3-1FFC-7B7A-398C43EF3840}"/>
              </a:ext>
            </a:extLst>
          </p:cNvPr>
          <p:cNvSpPr txBox="1"/>
          <p:nvPr/>
        </p:nvSpPr>
        <p:spPr>
          <a:xfrm>
            <a:off x="-46791" y="42629748"/>
            <a:ext cx="34127315" cy="1323439"/>
          </a:xfrm>
          <a:prstGeom prst="rect">
            <a:avLst/>
          </a:prstGeom>
          <a:noFill/>
        </p:spPr>
        <p:txBody>
          <a:bodyPr wrap="square" rtlCol="0">
            <a:spAutoFit/>
          </a:bodyPr>
          <a:lstStyle/>
          <a:p>
            <a:pPr algn="ctr"/>
            <a:r>
              <a:rPr lang="en-US" sz="2800" b="1" dirty="0"/>
              <a:t>Acknowledgement</a:t>
            </a:r>
          </a:p>
          <a:p>
            <a:pPr algn="ctr"/>
            <a:r>
              <a:rPr lang="en-US" sz="2400" dirty="0"/>
              <a:t>We thank the Dept. of Science &amp; Technology (SR/FST/LSI-536/2012), the Depts. of Information Technology, Biotechnology, and Science &amp; Technology, Government of Karnataka, India and DBT-BUILDER (BT/INF/2022/SP45402/2022</a:t>
            </a:r>
            <a:endParaRPr lang="en-IN" sz="2400" dirty="0"/>
          </a:p>
          <a:p>
            <a:endParaRPr lang="en-IN" sz="2800" dirty="0"/>
          </a:p>
        </p:txBody>
      </p:sp>
      <p:sp>
        <p:nvSpPr>
          <p:cNvPr id="93" name="Rectangle: Rounded Corners 92">
            <a:extLst>
              <a:ext uri="{FF2B5EF4-FFF2-40B4-BE49-F238E27FC236}">
                <a16:creationId xmlns:a16="http://schemas.microsoft.com/office/drawing/2014/main" id="{79C4F7E6-A18B-C1C1-26B9-6D896E331760}"/>
              </a:ext>
            </a:extLst>
          </p:cNvPr>
          <p:cNvSpPr/>
          <p:nvPr/>
        </p:nvSpPr>
        <p:spPr>
          <a:xfrm>
            <a:off x="546862" y="38160733"/>
            <a:ext cx="31636969" cy="4155661"/>
          </a:xfrm>
          <a:prstGeom prst="roundRect">
            <a:avLst/>
          </a:prstGeom>
          <a:ln>
            <a:solidFill>
              <a:srgbClr val="1C444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53" name="Picture 152">
            <a:extLst>
              <a:ext uri="{FF2B5EF4-FFF2-40B4-BE49-F238E27FC236}">
                <a16:creationId xmlns:a16="http://schemas.microsoft.com/office/drawing/2014/main" id="{2EF23B62-54B3-D35F-D053-F551561D198B}"/>
              </a:ext>
            </a:extLst>
          </p:cNvPr>
          <p:cNvPicPr>
            <a:picLocks noChangeAspect="1"/>
          </p:cNvPicPr>
          <p:nvPr/>
        </p:nvPicPr>
        <p:blipFill>
          <a:blip r:embed="rId29"/>
          <a:srcRect b="1753"/>
          <a:stretch>
            <a:fillRect/>
          </a:stretch>
        </p:blipFill>
        <p:spPr>
          <a:xfrm>
            <a:off x="1833736" y="38284103"/>
            <a:ext cx="4460998" cy="3156629"/>
          </a:xfrm>
          <a:prstGeom prst="rect">
            <a:avLst/>
          </a:prstGeom>
          <a:ln>
            <a:solidFill>
              <a:srgbClr val="1C4444"/>
            </a:solidFill>
          </a:ln>
        </p:spPr>
      </p:pic>
      <p:pic>
        <p:nvPicPr>
          <p:cNvPr id="154" name="Picture 153">
            <a:extLst>
              <a:ext uri="{FF2B5EF4-FFF2-40B4-BE49-F238E27FC236}">
                <a16:creationId xmlns:a16="http://schemas.microsoft.com/office/drawing/2014/main" id="{ED9AF05C-2C1C-FB53-4E41-8D0669CFF7B1}"/>
              </a:ext>
            </a:extLst>
          </p:cNvPr>
          <p:cNvPicPr>
            <a:picLocks noChangeAspect="1"/>
          </p:cNvPicPr>
          <p:nvPr/>
        </p:nvPicPr>
        <p:blipFill>
          <a:blip r:embed="rId30"/>
          <a:stretch>
            <a:fillRect/>
          </a:stretch>
        </p:blipFill>
        <p:spPr>
          <a:xfrm>
            <a:off x="7659127" y="38246710"/>
            <a:ext cx="5526744" cy="3333391"/>
          </a:xfrm>
          <a:prstGeom prst="rect">
            <a:avLst/>
          </a:prstGeom>
          <a:ln>
            <a:solidFill>
              <a:srgbClr val="1C4444"/>
            </a:solidFill>
          </a:ln>
        </p:spPr>
      </p:pic>
      <p:pic>
        <p:nvPicPr>
          <p:cNvPr id="155" name="Picture 154">
            <a:extLst>
              <a:ext uri="{FF2B5EF4-FFF2-40B4-BE49-F238E27FC236}">
                <a16:creationId xmlns:a16="http://schemas.microsoft.com/office/drawing/2014/main" id="{2423B463-1066-5683-F9FC-8A4AD884D614}"/>
              </a:ext>
            </a:extLst>
          </p:cNvPr>
          <p:cNvPicPr>
            <a:picLocks noChangeAspect="1"/>
          </p:cNvPicPr>
          <p:nvPr/>
        </p:nvPicPr>
        <p:blipFill>
          <a:blip r:embed="rId31"/>
          <a:stretch>
            <a:fillRect/>
          </a:stretch>
        </p:blipFill>
        <p:spPr>
          <a:xfrm>
            <a:off x="14420783" y="38284103"/>
            <a:ext cx="5527493" cy="3220091"/>
          </a:xfrm>
          <a:prstGeom prst="rect">
            <a:avLst/>
          </a:prstGeom>
          <a:ln>
            <a:solidFill>
              <a:srgbClr val="1C4444"/>
            </a:solidFill>
          </a:ln>
        </p:spPr>
      </p:pic>
      <p:sp>
        <p:nvSpPr>
          <p:cNvPr id="96" name="TextBox 95">
            <a:extLst>
              <a:ext uri="{FF2B5EF4-FFF2-40B4-BE49-F238E27FC236}">
                <a16:creationId xmlns:a16="http://schemas.microsoft.com/office/drawing/2014/main" id="{DBA40C5E-C9BC-797F-361C-8AB0802526D0}"/>
              </a:ext>
            </a:extLst>
          </p:cNvPr>
          <p:cNvSpPr txBox="1"/>
          <p:nvPr/>
        </p:nvSpPr>
        <p:spPr>
          <a:xfrm>
            <a:off x="6898235" y="36555677"/>
            <a:ext cx="7721248" cy="1200329"/>
          </a:xfrm>
          <a:prstGeom prst="rect">
            <a:avLst/>
          </a:prstGeom>
          <a:noFill/>
          <a:ln>
            <a:solidFill>
              <a:srgbClr val="1C4444"/>
            </a:solidFill>
          </a:ln>
        </p:spPr>
        <p:txBody>
          <a:bodyPr wrap="square" rtlCol="0">
            <a:spAutoFit/>
          </a:bodyPr>
          <a:lstStyle/>
          <a:p>
            <a:pPr algn="ctr"/>
            <a:r>
              <a:rPr lang="en-US" b="1" dirty="0"/>
              <a:t>A- Normal vs DLA </a:t>
            </a:r>
            <a:r>
              <a:rPr lang="en-US" b="1" dirty="0" err="1"/>
              <a:t>tumour</a:t>
            </a:r>
            <a:r>
              <a:rPr lang="en-US" b="1" dirty="0"/>
              <a:t> control metabolite  information</a:t>
            </a:r>
          </a:p>
          <a:p>
            <a:pPr algn="ctr"/>
            <a:r>
              <a:rPr lang="en-US" b="1" dirty="0"/>
              <a:t>B - Multivariate analysis of normal vs DLA </a:t>
            </a:r>
            <a:r>
              <a:rPr lang="en-US" b="1" dirty="0" err="1"/>
              <a:t>tumour</a:t>
            </a:r>
            <a:r>
              <a:rPr lang="en-US" b="1" dirty="0"/>
              <a:t> control</a:t>
            </a:r>
          </a:p>
          <a:p>
            <a:pPr algn="ctr"/>
            <a:r>
              <a:rPr lang="en-US" b="1" dirty="0"/>
              <a:t>C – </a:t>
            </a:r>
            <a:r>
              <a:rPr lang="en-US" b="1" dirty="0" err="1"/>
              <a:t>Tumour</a:t>
            </a:r>
            <a:r>
              <a:rPr lang="en-US" b="1" dirty="0"/>
              <a:t> control vs </a:t>
            </a:r>
            <a:r>
              <a:rPr lang="en-US" b="1" dirty="0" err="1"/>
              <a:t>Disarib</a:t>
            </a:r>
            <a:r>
              <a:rPr lang="en-US" b="1" dirty="0"/>
              <a:t> treatment </a:t>
            </a:r>
            <a:r>
              <a:rPr lang="en-US" b="1" dirty="0" err="1"/>
              <a:t>metaboilite</a:t>
            </a:r>
            <a:r>
              <a:rPr lang="en-US" b="1" dirty="0"/>
              <a:t>  information</a:t>
            </a:r>
          </a:p>
          <a:p>
            <a:pPr algn="ctr"/>
            <a:r>
              <a:rPr lang="en-US" b="1" dirty="0"/>
              <a:t>D- Multivariate analysis of </a:t>
            </a:r>
            <a:r>
              <a:rPr lang="en-US" b="1" dirty="0" err="1"/>
              <a:t>tumourcontrol</a:t>
            </a:r>
            <a:r>
              <a:rPr lang="en-US" b="1" dirty="0"/>
              <a:t> vs </a:t>
            </a:r>
            <a:r>
              <a:rPr lang="en-US" b="1" dirty="0" err="1"/>
              <a:t>Disarib</a:t>
            </a:r>
            <a:r>
              <a:rPr lang="en-US" b="1" dirty="0"/>
              <a:t> treated</a:t>
            </a:r>
          </a:p>
        </p:txBody>
      </p:sp>
      <p:sp>
        <p:nvSpPr>
          <p:cNvPr id="97" name="Google Shape;502;p53">
            <a:extLst>
              <a:ext uri="{FF2B5EF4-FFF2-40B4-BE49-F238E27FC236}">
                <a16:creationId xmlns:a16="http://schemas.microsoft.com/office/drawing/2014/main" id="{9A07A57F-61D7-549C-76B0-04CF66F5D7FE}"/>
              </a:ext>
            </a:extLst>
          </p:cNvPr>
          <p:cNvSpPr txBox="1"/>
          <p:nvPr/>
        </p:nvSpPr>
        <p:spPr>
          <a:xfrm>
            <a:off x="3569348" y="30383583"/>
            <a:ext cx="4813482" cy="290199"/>
          </a:xfrm>
          <a:prstGeom prst="rect">
            <a:avLst/>
          </a:prstGeom>
          <a:solidFill>
            <a:srgbClr val="7C9E9F"/>
          </a:solidFill>
          <a:ln>
            <a:noFill/>
          </a:ln>
        </p:spPr>
        <p:txBody>
          <a:bodyPr spcFirstLastPara="1" wrap="square" lIns="63069" tIns="31523" rIns="63069" bIns="31523" anchor="t" anchorCtr="0">
            <a:spAutoFit/>
          </a:bodyPr>
          <a:lstStyle/>
          <a:p>
            <a:pPr algn="ctr"/>
            <a:r>
              <a:rPr lang="en" sz="1472" b="1" dirty="0">
                <a:solidFill>
                  <a:schemeClr val="dk1"/>
                </a:solidFill>
                <a:ea typeface="Times New Roman"/>
                <a:cs typeface="Times New Roman"/>
                <a:sym typeface="Times New Roman"/>
              </a:rPr>
              <a:t>Univariate analysis of normal vs DLA tumour control</a:t>
            </a:r>
            <a:endParaRPr sz="1472" b="1" dirty="0">
              <a:solidFill>
                <a:schemeClr val="dk1"/>
              </a:solidFill>
              <a:ea typeface="Times New Roman"/>
              <a:cs typeface="Times New Roman"/>
              <a:sym typeface="Times New Roman"/>
            </a:endParaRPr>
          </a:p>
        </p:txBody>
      </p:sp>
      <p:pic>
        <p:nvPicPr>
          <p:cNvPr id="99" name="Picture 98">
            <a:extLst>
              <a:ext uri="{FF2B5EF4-FFF2-40B4-BE49-F238E27FC236}">
                <a16:creationId xmlns:a16="http://schemas.microsoft.com/office/drawing/2014/main" id="{8A460052-D1B8-F031-EB7F-987809A66492}"/>
              </a:ext>
            </a:extLst>
          </p:cNvPr>
          <p:cNvPicPr>
            <a:picLocks noChangeAspect="1"/>
          </p:cNvPicPr>
          <p:nvPr/>
        </p:nvPicPr>
        <p:blipFill>
          <a:blip r:embed="rId32"/>
          <a:stretch>
            <a:fillRect/>
          </a:stretch>
        </p:blipFill>
        <p:spPr>
          <a:xfrm>
            <a:off x="13453769" y="30716445"/>
            <a:ext cx="5238055" cy="3775125"/>
          </a:xfrm>
          <a:prstGeom prst="rect">
            <a:avLst/>
          </a:prstGeom>
        </p:spPr>
      </p:pic>
      <p:sp>
        <p:nvSpPr>
          <p:cNvPr id="100" name="TextBox 99">
            <a:extLst>
              <a:ext uri="{FF2B5EF4-FFF2-40B4-BE49-F238E27FC236}">
                <a16:creationId xmlns:a16="http://schemas.microsoft.com/office/drawing/2014/main" id="{3A0853B2-EC89-78CB-65E0-ECE50584FFB6}"/>
              </a:ext>
            </a:extLst>
          </p:cNvPr>
          <p:cNvSpPr txBox="1"/>
          <p:nvPr/>
        </p:nvSpPr>
        <p:spPr>
          <a:xfrm>
            <a:off x="1469312" y="30883982"/>
            <a:ext cx="728848" cy="431978"/>
          </a:xfrm>
          <a:prstGeom prst="rect">
            <a:avLst/>
          </a:prstGeom>
          <a:noFill/>
        </p:spPr>
        <p:txBody>
          <a:bodyPr wrap="square" rtlCol="0">
            <a:spAutoFit/>
          </a:bodyPr>
          <a:lstStyle/>
          <a:p>
            <a:r>
              <a:rPr lang="en-US" sz="2207" b="1" dirty="0"/>
              <a:t>A</a:t>
            </a:r>
            <a:endParaRPr lang="en-IN" sz="2207" b="1" dirty="0"/>
          </a:p>
        </p:txBody>
      </p:sp>
      <p:sp>
        <p:nvSpPr>
          <p:cNvPr id="101" name="TextBox 100">
            <a:extLst>
              <a:ext uri="{FF2B5EF4-FFF2-40B4-BE49-F238E27FC236}">
                <a16:creationId xmlns:a16="http://schemas.microsoft.com/office/drawing/2014/main" id="{06892058-23AC-CFE7-7C1C-D3F2A469F271}"/>
              </a:ext>
            </a:extLst>
          </p:cNvPr>
          <p:cNvSpPr txBox="1"/>
          <p:nvPr/>
        </p:nvSpPr>
        <p:spPr>
          <a:xfrm>
            <a:off x="1396788" y="34264611"/>
            <a:ext cx="728848" cy="431978"/>
          </a:xfrm>
          <a:prstGeom prst="rect">
            <a:avLst/>
          </a:prstGeom>
          <a:noFill/>
        </p:spPr>
        <p:txBody>
          <a:bodyPr wrap="square" rtlCol="0">
            <a:spAutoFit/>
          </a:bodyPr>
          <a:lstStyle/>
          <a:p>
            <a:r>
              <a:rPr lang="en-US" sz="2207" b="1" dirty="0"/>
              <a:t>B</a:t>
            </a:r>
            <a:endParaRPr lang="en-IN" sz="2207" b="1" dirty="0"/>
          </a:p>
        </p:txBody>
      </p:sp>
      <p:sp>
        <p:nvSpPr>
          <p:cNvPr id="102" name="TextBox 101">
            <a:extLst>
              <a:ext uri="{FF2B5EF4-FFF2-40B4-BE49-F238E27FC236}">
                <a16:creationId xmlns:a16="http://schemas.microsoft.com/office/drawing/2014/main" id="{DDD1C2C0-0935-F0BE-5AC2-921A4F770CE0}"/>
              </a:ext>
            </a:extLst>
          </p:cNvPr>
          <p:cNvSpPr txBox="1"/>
          <p:nvPr/>
        </p:nvSpPr>
        <p:spPr>
          <a:xfrm>
            <a:off x="12876575" y="30759666"/>
            <a:ext cx="728848" cy="431978"/>
          </a:xfrm>
          <a:prstGeom prst="rect">
            <a:avLst/>
          </a:prstGeom>
          <a:noFill/>
        </p:spPr>
        <p:txBody>
          <a:bodyPr wrap="square" rtlCol="0">
            <a:spAutoFit/>
          </a:bodyPr>
          <a:lstStyle/>
          <a:p>
            <a:r>
              <a:rPr lang="en-US" sz="2207" b="1" dirty="0"/>
              <a:t>C</a:t>
            </a:r>
            <a:endParaRPr lang="en-IN" sz="2207" b="1" dirty="0"/>
          </a:p>
        </p:txBody>
      </p:sp>
      <p:pic>
        <p:nvPicPr>
          <p:cNvPr id="103" name="Picture 102">
            <a:extLst>
              <a:ext uri="{FF2B5EF4-FFF2-40B4-BE49-F238E27FC236}">
                <a16:creationId xmlns:a16="http://schemas.microsoft.com/office/drawing/2014/main" id="{ED57BDEE-1A5E-D5DF-1566-69773BC57570}"/>
              </a:ext>
            </a:extLst>
          </p:cNvPr>
          <p:cNvPicPr>
            <a:picLocks noChangeAspect="1"/>
          </p:cNvPicPr>
          <p:nvPr/>
        </p:nvPicPr>
        <p:blipFill>
          <a:blip r:embed="rId33"/>
          <a:stretch>
            <a:fillRect/>
          </a:stretch>
        </p:blipFill>
        <p:spPr>
          <a:xfrm>
            <a:off x="13352023" y="34563538"/>
            <a:ext cx="5387391" cy="1837275"/>
          </a:xfrm>
          <a:prstGeom prst="rect">
            <a:avLst/>
          </a:prstGeom>
        </p:spPr>
      </p:pic>
      <p:sp>
        <p:nvSpPr>
          <p:cNvPr id="112" name="TextBox 111">
            <a:extLst>
              <a:ext uri="{FF2B5EF4-FFF2-40B4-BE49-F238E27FC236}">
                <a16:creationId xmlns:a16="http://schemas.microsoft.com/office/drawing/2014/main" id="{041A5B9A-1E73-C39B-23D6-4688DB1CB15A}"/>
              </a:ext>
            </a:extLst>
          </p:cNvPr>
          <p:cNvSpPr txBox="1"/>
          <p:nvPr/>
        </p:nvSpPr>
        <p:spPr>
          <a:xfrm>
            <a:off x="10791044" y="33874135"/>
            <a:ext cx="1867883" cy="646331"/>
          </a:xfrm>
          <a:prstGeom prst="rect">
            <a:avLst/>
          </a:prstGeom>
          <a:solidFill>
            <a:srgbClr val="7C9E9F"/>
          </a:solidFill>
          <a:ln>
            <a:solidFill>
              <a:srgbClr val="1C4444"/>
            </a:solidFill>
          </a:ln>
        </p:spPr>
        <p:txBody>
          <a:bodyPr wrap="square" rtlCol="0">
            <a:spAutoFit/>
          </a:bodyPr>
          <a:lstStyle/>
          <a:p>
            <a:pPr algn="ctr"/>
            <a:r>
              <a:rPr lang="en-IN" sz="1200" b="1" dirty="0">
                <a:solidFill>
                  <a:schemeClr val="dk1"/>
                </a:solidFill>
                <a:cs typeface="Times New Roman"/>
                <a:sym typeface="Times New Roman"/>
              </a:rPr>
              <a:t>Tumour control vs </a:t>
            </a:r>
            <a:r>
              <a:rPr lang="en-IN" sz="1200" b="1" dirty="0" err="1">
                <a:solidFill>
                  <a:schemeClr val="dk1"/>
                </a:solidFill>
                <a:cs typeface="Times New Roman"/>
                <a:sym typeface="Times New Roman"/>
              </a:rPr>
              <a:t>Disarib</a:t>
            </a:r>
            <a:r>
              <a:rPr lang="en-IN" sz="1200" b="1" dirty="0">
                <a:solidFill>
                  <a:schemeClr val="dk1"/>
                </a:solidFill>
                <a:cs typeface="Times New Roman"/>
                <a:sym typeface="Times New Roman"/>
              </a:rPr>
              <a:t> treatment </a:t>
            </a:r>
            <a:r>
              <a:rPr lang="en-IN" sz="1200" b="1" dirty="0" err="1">
                <a:solidFill>
                  <a:schemeClr val="dk1"/>
                </a:solidFill>
                <a:cs typeface="Times New Roman"/>
                <a:sym typeface="Times New Roman"/>
              </a:rPr>
              <a:t>metaboilite</a:t>
            </a:r>
            <a:r>
              <a:rPr lang="en-IN" sz="1200" b="1" dirty="0">
                <a:solidFill>
                  <a:schemeClr val="dk1"/>
                </a:solidFill>
                <a:cs typeface="Times New Roman"/>
                <a:sym typeface="Times New Roman"/>
              </a:rPr>
              <a:t>  information</a:t>
            </a:r>
          </a:p>
        </p:txBody>
      </p:sp>
      <p:graphicFrame>
        <p:nvGraphicFramePr>
          <p:cNvPr id="107" name="Google Shape;524;p55">
            <a:extLst>
              <a:ext uri="{FF2B5EF4-FFF2-40B4-BE49-F238E27FC236}">
                <a16:creationId xmlns:a16="http://schemas.microsoft.com/office/drawing/2014/main" id="{4C96EEE3-CD68-336F-5107-92E2561F0515}"/>
              </a:ext>
            </a:extLst>
          </p:cNvPr>
          <p:cNvGraphicFramePr/>
          <p:nvPr>
            <p:extLst>
              <p:ext uri="{D42A27DB-BD31-4B8C-83A1-F6EECF244321}">
                <p14:modId xmlns:p14="http://schemas.microsoft.com/office/powerpoint/2010/main" val="2031255221"/>
              </p:ext>
            </p:extLst>
          </p:nvPr>
        </p:nvGraphicFramePr>
        <p:xfrm>
          <a:off x="10516442" y="34802981"/>
          <a:ext cx="2417090" cy="1054066"/>
        </p:xfrm>
        <a:graphic>
          <a:graphicData uri="http://schemas.openxmlformats.org/drawingml/2006/table">
            <a:tbl>
              <a:tblPr firstRow="1" bandRow="1">
                <a:noFill/>
              </a:tblPr>
              <a:tblGrid>
                <a:gridCol w="931393">
                  <a:extLst>
                    <a:ext uri="{9D8B030D-6E8A-4147-A177-3AD203B41FA5}">
                      <a16:colId xmlns:a16="http://schemas.microsoft.com/office/drawing/2014/main" val="20000"/>
                    </a:ext>
                  </a:extLst>
                </a:gridCol>
                <a:gridCol w="534200">
                  <a:extLst>
                    <a:ext uri="{9D8B030D-6E8A-4147-A177-3AD203B41FA5}">
                      <a16:colId xmlns:a16="http://schemas.microsoft.com/office/drawing/2014/main" val="20001"/>
                    </a:ext>
                  </a:extLst>
                </a:gridCol>
                <a:gridCol w="951497">
                  <a:extLst>
                    <a:ext uri="{9D8B030D-6E8A-4147-A177-3AD203B41FA5}">
                      <a16:colId xmlns:a16="http://schemas.microsoft.com/office/drawing/2014/main" val="20002"/>
                    </a:ext>
                  </a:extLst>
                </a:gridCol>
              </a:tblGrid>
              <a:tr h="270430">
                <a:tc>
                  <a:txBody>
                    <a:bodyPr/>
                    <a:lstStyle/>
                    <a:p>
                      <a:pPr marL="0" marR="0" lvl="0" indent="0" algn="ctr" rtl="0">
                        <a:spcBef>
                          <a:spcPts val="0"/>
                        </a:spcBef>
                        <a:spcAft>
                          <a:spcPts val="0"/>
                        </a:spcAft>
                        <a:buNone/>
                      </a:pPr>
                      <a:r>
                        <a:rPr lang="en" sz="1300" u="none" strike="noStrike" cap="none" dirty="0">
                          <a:latin typeface="Times New Roman"/>
                          <a:ea typeface="Times New Roman"/>
                          <a:cs typeface="Times New Roman"/>
                          <a:sym typeface="Times New Roman"/>
                        </a:rPr>
                        <a:t>Timepoint</a:t>
                      </a:r>
                      <a:endParaRPr sz="1300" u="none" strike="noStrike" cap="none" dirty="0">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dirty="0">
                          <a:latin typeface="Times New Roman"/>
                          <a:ea typeface="Times New Roman"/>
                          <a:cs typeface="Times New Roman"/>
                          <a:sym typeface="Times New Roman"/>
                        </a:rPr>
                        <a:t>Total</a:t>
                      </a:r>
                      <a:endParaRPr sz="1300" u="none" strike="noStrike" cap="none" dirty="0">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dirty="0">
                          <a:latin typeface="Times New Roman"/>
                          <a:ea typeface="Times New Roman"/>
                          <a:cs typeface="Times New Roman"/>
                          <a:sym typeface="Times New Roman"/>
                        </a:rPr>
                        <a:t>Significant</a:t>
                      </a:r>
                      <a:endParaRPr sz="1300" u="none" strike="noStrike" cap="none" dirty="0">
                        <a:latin typeface="Times New Roman"/>
                        <a:ea typeface="Times New Roman"/>
                        <a:cs typeface="Times New Roman"/>
                        <a:sym typeface="Times New Roman"/>
                      </a:endParaRPr>
                    </a:p>
                  </a:txBody>
                  <a:tcPr marL="63092" marR="63092" marT="31546" marB="31546"/>
                </a:tc>
                <a:extLst>
                  <a:ext uri="{0D108BD9-81ED-4DB2-BD59-A6C34878D82A}">
                    <a16:rowId xmlns:a16="http://schemas.microsoft.com/office/drawing/2014/main" val="10000"/>
                  </a:ext>
                </a:extLst>
              </a:tr>
              <a:tr h="244318">
                <a:tc>
                  <a:txBody>
                    <a:bodyPr/>
                    <a:lstStyle/>
                    <a:p>
                      <a:pPr marL="0" marR="0" lvl="0" indent="0" algn="ctr" rtl="0">
                        <a:spcBef>
                          <a:spcPts val="0"/>
                        </a:spcBef>
                        <a:spcAft>
                          <a:spcPts val="0"/>
                        </a:spcAft>
                        <a:buNone/>
                      </a:pPr>
                      <a:r>
                        <a:rPr lang="en" sz="1300" u="none" strike="noStrike" cap="none">
                          <a:latin typeface="Times New Roman"/>
                          <a:ea typeface="Times New Roman"/>
                          <a:cs typeface="Times New Roman"/>
                          <a:sym typeface="Times New Roman"/>
                        </a:rPr>
                        <a:t>Start point</a:t>
                      </a:r>
                      <a:endParaRPr sz="1300" u="none" strike="noStrike" cap="none">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dirty="0">
                          <a:latin typeface="Times New Roman"/>
                          <a:ea typeface="Times New Roman"/>
                          <a:cs typeface="Times New Roman"/>
                          <a:sym typeface="Times New Roman"/>
                        </a:rPr>
                        <a:t>61</a:t>
                      </a:r>
                      <a:endParaRPr sz="1300" u="none" strike="noStrike" cap="none" dirty="0">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dirty="0">
                          <a:latin typeface="Times New Roman"/>
                          <a:ea typeface="Times New Roman"/>
                          <a:cs typeface="Times New Roman"/>
                          <a:sym typeface="Times New Roman"/>
                        </a:rPr>
                        <a:t>36</a:t>
                      </a:r>
                      <a:endParaRPr sz="1300" u="none" strike="noStrike" cap="none" dirty="0">
                        <a:latin typeface="Times New Roman"/>
                        <a:ea typeface="Times New Roman"/>
                        <a:cs typeface="Times New Roman"/>
                        <a:sym typeface="Times New Roman"/>
                      </a:endParaRPr>
                    </a:p>
                  </a:txBody>
                  <a:tcPr marL="63092" marR="63092" marT="31546" marB="31546"/>
                </a:tc>
                <a:extLst>
                  <a:ext uri="{0D108BD9-81ED-4DB2-BD59-A6C34878D82A}">
                    <a16:rowId xmlns:a16="http://schemas.microsoft.com/office/drawing/2014/main" val="10001"/>
                  </a:ext>
                </a:extLst>
              </a:tr>
              <a:tr h="244318">
                <a:tc>
                  <a:txBody>
                    <a:bodyPr/>
                    <a:lstStyle/>
                    <a:p>
                      <a:pPr marL="0" marR="0" lvl="0" indent="0" algn="ctr" rtl="0">
                        <a:spcBef>
                          <a:spcPts val="0"/>
                        </a:spcBef>
                        <a:spcAft>
                          <a:spcPts val="0"/>
                        </a:spcAft>
                        <a:buNone/>
                      </a:pPr>
                      <a:r>
                        <a:rPr lang="en" sz="1300" u="none" strike="noStrike" cap="none">
                          <a:latin typeface="Times New Roman"/>
                          <a:ea typeface="Times New Roman"/>
                          <a:cs typeface="Times New Roman"/>
                          <a:sym typeface="Times New Roman"/>
                        </a:rPr>
                        <a:t>Mid point</a:t>
                      </a:r>
                      <a:endParaRPr sz="1300" u="none" strike="noStrike" cap="none">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a:latin typeface="Times New Roman"/>
                          <a:ea typeface="Times New Roman"/>
                          <a:cs typeface="Times New Roman"/>
                          <a:sym typeface="Times New Roman"/>
                        </a:rPr>
                        <a:t>61</a:t>
                      </a:r>
                      <a:endParaRPr sz="1300" u="none" strike="noStrike" cap="none">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dirty="0">
                          <a:latin typeface="Times New Roman"/>
                          <a:ea typeface="Times New Roman"/>
                          <a:cs typeface="Times New Roman"/>
                          <a:sym typeface="Times New Roman"/>
                        </a:rPr>
                        <a:t>3</a:t>
                      </a:r>
                      <a:endParaRPr sz="1300" u="none" strike="noStrike" cap="none" dirty="0">
                        <a:latin typeface="Times New Roman"/>
                        <a:ea typeface="Times New Roman"/>
                        <a:cs typeface="Times New Roman"/>
                        <a:sym typeface="Times New Roman"/>
                      </a:endParaRPr>
                    </a:p>
                  </a:txBody>
                  <a:tcPr marL="63092" marR="63092" marT="31546" marB="31546"/>
                </a:tc>
                <a:extLst>
                  <a:ext uri="{0D108BD9-81ED-4DB2-BD59-A6C34878D82A}">
                    <a16:rowId xmlns:a16="http://schemas.microsoft.com/office/drawing/2014/main" val="10002"/>
                  </a:ext>
                </a:extLst>
              </a:tr>
              <a:tr h="244318">
                <a:tc>
                  <a:txBody>
                    <a:bodyPr/>
                    <a:lstStyle/>
                    <a:p>
                      <a:pPr marL="0" marR="0" lvl="0" indent="0" algn="ctr" rtl="0">
                        <a:spcBef>
                          <a:spcPts val="0"/>
                        </a:spcBef>
                        <a:spcAft>
                          <a:spcPts val="0"/>
                        </a:spcAft>
                        <a:buNone/>
                      </a:pPr>
                      <a:r>
                        <a:rPr lang="en" sz="1300" u="none" strike="noStrike" cap="none">
                          <a:latin typeface="Times New Roman"/>
                          <a:ea typeface="Times New Roman"/>
                          <a:cs typeface="Times New Roman"/>
                          <a:sym typeface="Times New Roman"/>
                        </a:rPr>
                        <a:t>End point</a:t>
                      </a:r>
                      <a:endParaRPr sz="1300" u="none" strike="noStrike" cap="none">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a:latin typeface="Times New Roman"/>
                          <a:ea typeface="Times New Roman"/>
                          <a:cs typeface="Times New Roman"/>
                          <a:sym typeface="Times New Roman"/>
                        </a:rPr>
                        <a:t>61</a:t>
                      </a:r>
                      <a:endParaRPr sz="1300" u="none" strike="noStrike" cap="none">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dirty="0">
                          <a:latin typeface="Times New Roman"/>
                          <a:ea typeface="Times New Roman"/>
                          <a:cs typeface="Times New Roman"/>
                          <a:sym typeface="Times New Roman"/>
                        </a:rPr>
                        <a:t>44</a:t>
                      </a:r>
                      <a:endParaRPr sz="1300" u="none" strike="noStrike" cap="none" dirty="0">
                        <a:latin typeface="Times New Roman"/>
                        <a:ea typeface="Times New Roman"/>
                        <a:cs typeface="Times New Roman"/>
                        <a:sym typeface="Times New Roman"/>
                      </a:endParaRPr>
                    </a:p>
                  </a:txBody>
                  <a:tcPr marL="63092" marR="63092" marT="31546" marB="31546"/>
                </a:tc>
                <a:extLst>
                  <a:ext uri="{0D108BD9-81ED-4DB2-BD59-A6C34878D82A}">
                    <a16:rowId xmlns:a16="http://schemas.microsoft.com/office/drawing/2014/main" val="10003"/>
                  </a:ext>
                </a:extLst>
              </a:tr>
            </a:tbl>
          </a:graphicData>
        </a:graphic>
      </p:graphicFrame>
      <p:graphicFrame>
        <p:nvGraphicFramePr>
          <p:cNvPr id="114" name="Google Shape;496;p53">
            <a:extLst>
              <a:ext uri="{FF2B5EF4-FFF2-40B4-BE49-F238E27FC236}">
                <a16:creationId xmlns:a16="http://schemas.microsoft.com/office/drawing/2014/main" id="{BB50653E-425C-3E62-5039-7318CFB97B7C}"/>
              </a:ext>
            </a:extLst>
          </p:cNvPr>
          <p:cNvGraphicFramePr/>
          <p:nvPr>
            <p:extLst>
              <p:ext uri="{D42A27DB-BD31-4B8C-83A1-F6EECF244321}">
                <p14:modId xmlns:p14="http://schemas.microsoft.com/office/powerpoint/2010/main" val="2403163742"/>
              </p:ext>
            </p:extLst>
          </p:nvPr>
        </p:nvGraphicFramePr>
        <p:xfrm>
          <a:off x="10573394" y="32159769"/>
          <a:ext cx="2303181" cy="1260909"/>
        </p:xfrm>
        <a:graphic>
          <a:graphicData uri="http://schemas.openxmlformats.org/drawingml/2006/table">
            <a:tbl>
              <a:tblPr firstRow="1" bandRow="1">
                <a:noFill/>
              </a:tblPr>
              <a:tblGrid>
                <a:gridCol w="924708">
                  <a:extLst>
                    <a:ext uri="{9D8B030D-6E8A-4147-A177-3AD203B41FA5}">
                      <a16:colId xmlns:a16="http://schemas.microsoft.com/office/drawing/2014/main" val="20000"/>
                    </a:ext>
                  </a:extLst>
                </a:gridCol>
                <a:gridCol w="495640">
                  <a:extLst>
                    <a:ext uri="{9D8B030D-6E8A-4147-A177-3AD203B41FA5}">
                      <a16:colId xmlns:a16="http://schemas.microsoft.com/office/drawing/2014/main" val="20001"/>
                    </a:ext>
                  </a:extLst>
                </a:gridCol>
                <a:gridCol w="882833">
                  <a:extLst>
                    <a:ext uri="{9D8B030D-6E8A-4147-A177-3AD203B41FA5}">
                      <a16:colId xmlns:a16="http://schemas.microsoft.com/office/drawing/2014/main" val="20002"/>
                    </a:ext>
                  </a:extLst>
                </a:gridCol>
              </a:tblGrid>
              <a:tr h="339837">
                <a:tc>
                  <a:txBody>
                    <a:bodyPr/>
                    <a:lstStyle/>
                    <a:p>
                      <a:pPr marL="0" marR="0" lvl="0" indent="0" algn="ctr" rtl="0">
                        <a:spcBef>
                          <a:spcPts val="0"/>
                        </a:spcBef>
                        <a:spcAft>
                          <a:spcPts val="0"/>
                        </a:spcAft>
                        <a:buNone/>
                      </a:pPr>
                      <a:r>
                        <a:rPr lang="en" sz="1300" u="none" strike="noStrike" cap="none">
                          <a:latin typeface="Times New Roman"/>
                          <a:ea typeface="Times New Roman"/>
                          <a:cs typeface="Times New Roman"/>
                          <a:sym typeface="Times New Roman"/>
                        </a:rPr>
                        <a:t>Timepoint</a:t>
                      </a:r>
                      <a:endParaRPr sz="1300" u="none" strike="noStrike" cap="none">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a:latin typeface="Times New Roman"/>
                          <a:ea typeface="Times New Roman"/>
                          <a:cs typeface="Times New Roman"/>
                          <a:sym typeface="Times New Roman"/>
                        </a:rPr>
                        <a:t>Total</a:t>
                      </a:r>
                      <a:endParaRPr sz="1300" u="none" strike="noStrike" cap="none">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dirty="0">
                          <a:latin typeface="Times New Roman"/>
                          <a:ea typeface="Times New Roman"/>
                          <a:cs typeface="Times New Roman"/>
                          <a:sym typeface="Times New Roman"/>
                        </a:rPr>
                        <a:t>Significant</a:t>
                      </a:r>
                      <a:endParaRPr sz="1300" u="none" strike="noStrike" cap="none" dirty="0">
                        <a:latin typeface="Times New Roman"/>
                        <a:ea typeface="Times New Roman"/>
                        <a:cs typeface="Times New Roman"/>
                        <a:sym typeface="Times New Roman"/>
                      </a:endParaRPr>
                    </a:p>
                  </a:txBody>
                  <a:tcPr marL="63092" marR="63092" marT="31546" marB="31546"/>
                </a:tc>
                <a:extLst>
                  <a:ext uri="{0D108BD9-81ED-4DB2-BD59-A6C34878D82A}">
                    <a16:rowId xmlns:a16="http://schemas.microsoft.com/office/drawing/2014/main" val="10000"/>
                  </a:ext>
                </a:extLst>
              </a:tr>
              <a:tr h="307024">
                <a:tc>
                  <a:txBody>
                    <a:bodyPr/>
                    <a:lstStyle/>
                    <a:p>
                      <a:pPr marL="0" marR="0" lvl="0" indent="0" algn="ctr" rtl="0">
                        <a:spcBef>
                          <a:spcPts val="0"/>
                        </a:spcBef>
                        <a:spcAft>
                          <a:spcPts val="0"/>
                        </a:spcAft>
                        <a:buNone/>
                      </a:pPr>
                      <a:r>
                        <a:rPr lang="en" sz="1300" u="none" strike="noStrike" cap="none">
                          <a:latin typeface="Times New Roman"/>
                          <a:ea typeface="Times New Roman"/>
                          <a:cs typeface="Times New Roman"/>
                          <a:sym typeface="Times New Roman"/>
                        </a:rPr>
                        <a:t>Start point</a:t>
                      </a:r>
                      <a:endParaRPr sz="1300" u="none" strike="noStrike" cap="none">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a:latin typeface="Times New Roman"/>
                          <a:ea typeface="Times New Roman"/>
                          <a:cs typeface="Times New Roman"/>
                          <a:sym typeface="Times New Roman"/>
                        </a:rPr>
                        <a:t>61</a:t>
                      </a:r>
                      <a:endParaRPr sz="1300" u="none" strike="noStrike" cap="none">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dirty="0">
                          <a:latin typeface="Times New Roman"/>
                          <a:ea typeface="Times New Roman"/>
                          <a:cs typeface="Times New Roman"/>
                          <a:sym typeface="Times New Roman"/>
                        </a:rPr>
                        <a:t>56</a:t>
                      </a:r>
                      <a:endParaRPr sz="1300" u="none" strike="noStrike" cap="none" dirty="0">
                        <a:latin typeface="Times New Roman"/>
                        <a:ea typeface="Times New Roman"/>
                        <a:cs typeface="Times New Roman"/>
                        <a:sym typeface="Times New Roman"/>
                      </a:endParaRPr>
                    </a:p>
                  </a:txBody>
                  <a:tcPr marL="63092" marR="63092" marT="31546" marB="31546"/>
                </a:tc>
                <a:extLst>
                  <a:ext uri="{0D108BD9-81ED-4DB2-BD59-A6C34878D82A}">
                    <a16:rowId xmlns:a16="http://schemas.microsoft.com/office/drawing/2014/main" val="10001"/>
                  </a:ext>
                </a:extLst>
              </a:tr>
              <a:tr h="307024">
                <a:tc>
                  <a:txBody>
                    <a:bodyPr/>
                    <a:lstStyle/>
                    <a:p>
                      <a:pPr marL="0" marR="0" lvl="0" indent="0" algn="ctr" rtl="0">
                        <a:spcBef>
                          <a:spcPts val="0"/>
                        </a:spcBef>
                        <a:spcAft>
                          <a:spcPts val="0"/>
                        </a:spcAft>
                        <a:buNone/>
                      </a:pPr>
                      <a:r>
                        <a:rPr lang="en" sz="1300" u="none" strike="noStrike" cap="none">
                          <a:latin typeface="Times New Roman"/>
                          <a:ea typeface="Times New Roman"/>
                          <a:cs typeface="Times New Roman"/>
                          <a:sym typeface="Times New Roman"/>
                        </a:rPr>
                        <a:t>Mid point</a:t>
                      </a:r>
                      <a:endParaRPr sz="1300" u="none" strike="noStrike" cap="none">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a:latin typeface="Times New Roman"/>
                          <a:ea typeface="Times New Roman"/>
                          <a:cs typeface="Times New Roman"/>
                          <a:sym typeface="Times New Roman"/>
                        </a:rPr>
                        <a:t>61</a:t>
                      </a:r>
                      <a:endParaRPr sz="1300" u="none" strike="noStrike" cap="none">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dirty="0">
                          <a:latin typeface="Times New Roman"/>
                          <a:ea typeface="Times New Roman"/>
                          <a:cs typeface="Times New Roman"/>
                          <a:sym typeface="Times New Roman"/>
                        </a:rPr>
                        <a:t>49</a:t>
                      </a:r>
                      <a:endParaRPr sz="1300" u="none" strike="noStrike" cap="none" dirty="0">
                        <a:latin typeface="Times New Roman"/>
                        <a:ea typeface="Times New Roman"/>
                        <a:cs typeface="Times New Roman"/>
                        <a:sym typeface="Times New Roman"/>
                      </a:endParaRPr>
                    </a:p>
                  </a:txBody>
                  <a:tcPr marL="63092" marR="63092" marT="31546" marB="31546"/>
                </a:tc>
                <a:extLst>
                  <a:ext uri="{0D108BD9-81ED-4DB2-BD59-A6C34878D82A}">
                    <a16:rowId xmlns:a16="http://schemas.microsoft.com/office/drawing/2014/main" val="10002"/>
                  </a:ext>
                </a:extLst>
              </a:tr>
              <a:tr h="307024">
                <a:tc>
                  <a:txBody>
                    <a:bodyPr/>
                    <a:lstStyle/>
                    <a:p>
                      <a:pPr marL="0" marR="0" lvl="0" indent="0" algn="ctr" rtl="0">
                        <a:spcBef>
                          <a:spcPts val="0"/>
                        </a:spcBef>
                        <a:spcAft>
                          <a:spcPts val="0"/>
                        </a:spcAft>
                        <a:buNone/>
                      </a:pPr>
                      <a:r>
                        <a:rPr lang="en" sz="1300" u="none" strike="noStrike" cap="none">
                          <a:latin typeface="Times New Roman"/>
                          <a:ea typeface="Times New Roman"/>
                          <a:cs typeface="Times New Roman"/>
                          <a:sym typeface="Times New Roman"/>
                        </a:rPr>
                        <a:t>End point</a:t>
                      </a:r>
                      <a:endParaRPr sz="1300" u="none" strike="noStrike" cap="none">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a:latin typeface="Times New Roman"/>
                          <a:ea typeface="Times New Roman"/>
                          <a:cs typeface="Times New Roman"/>
                          <a:sym typeface="Times New Roman"/>
                        </a:rPr>
                        <a:t>61</a:t>
                      </a:r>
                      <a:endParaRPr sz="1300" u="none" strike="noStrike" cap="none">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dirty="0">
                          <a:latin typeface="Times New Roman"/>
                          <a:ea typeface="Times New Roman"/>
                          <a:cs typeface="Times New Roman"/>
                          <a:sym typeface="Times New Roman"/>
                        </a:rPr>
                        <a:t>44</a:t>
                      </a:r>
                      <a:endParaRPr sz="1300" u="none" strike="noStrike" cap="none" dirty="0">
                        <a:latin typeface="Times New Roman"/>
                        <a:ea typeface="Times New Roman"/>
                        <a:cs typeface="Times New Roman"/>
                        <a:sym typeface="Times New Roman"/>
                      </a:endParaRPr>
                    </a:p>
                  </a:txBody>
                  <a:tcPr marL="63092" marR="63092" marT="31546" marB="31546"/>
                </a:tc>
                <a:extLst>
                  <a:ext uri="{0D108BD9-81ED-4DB2-BD59-A6C34878D82A}">
                    <a16:rowId xmlns:a16="http://schemas.microsoft.com/office/drawing/2014/main" val="10003"/>
                  </a:ext>
                </a:extLst>
              </a:tr>
            </a:tbl>
          </a:graphicData>
        </a:graphic>
      </p:graphicFrame>
      <p:sp>
        <p:nvSpPr>
          <p:cNvPr id="116" name="TextBox 115">
            <a:extLst>
              <a:ext uri="{FF2B5EF4-FFF2-40B4-BE49-F238E27FC236}">
                <a16:creationId xmlns:a16="http://schemas.microsoft.com/office/drawing/2014/main" id="{5F659756-E8FF-A37F-58F2-77B5F9FB264E}"/>
              </a:ext>
            </a:extLst>
          </p:cNvPr>
          <p:cNvSpPr txBox="1"/>
          <p:nvPr/>
        </p:nvSpPr>
        <p:spPr>
          <a:xfrm>
            <a:off x="13118421" y="34161269"/>
            <a:ext cx="728848" cy="431978"/>
          </a:xfrm>
          <a:prstGeom prst="rect">
            <a:avLst/>
          </a:prstGeom>
          <a:noFill/>
        </p:spPr>
        <p:txBody>
          <a:bodyPr wrap="square" rtlCol="0">
            <a:spAutoFit/>
          </a:bodyPr>
          <a:lstStyle/>
          <a:p>
            <a:r>
              <a:rPr lang="en-US" sz="2207" b="1" dirty="0"/>
              <a:t>D</a:t>
            </a:r>
            <a:endParaRPr lang="en-IN" sz="2207" b="1" dirty="0"/>
          </a:p>
        </p:txBody>
      </p:sp>
      <p:sp>
        <p:nvSpPr>
          <p:cNvPr id="118" name="TextBox 117">
            <a:extLst>
              <a:ext uri="{FF2B5EF4-FFF2-40B4-BE49-F238E27FC236}">
                <a16:creationId xmlns:a16="http://schemas.microsoft.com/office/drawing/2014/main" id="{1107E1DC-ECB1-5B4C-38E7-AFB442A47197}"/>
              </a:ext>
            </a:extLst>
          </p:cNvPr>
          <p:cNvSpPr txBox="1"/>
          <p:nvPr/>
        </p:nvSpPr>
        <p:spPr>
          <a:xfrm>
            <a:off x="10660975" y="31383196"/>
            <a:ext cx="2113461" cy="461665"/>
          </a:xfrm>
          <a:prstGeom prst="rect">
            <a:avLst/>
          </a:prstGeom>
          <a:solidFill>
            <a:srgbClr val="7C9E9F"/>
          </a:solidFill>
          <a:ln>
            <a:solidFill>
              <a:srgbClr val="1C4444"/>
            </a:solidFill>
          </a:ln>
        </p:spPr>
        <p:txBody>
          <a:bodyPr wrap="square" rtlCol="0">
            <a:spAutoFit/>
          </a:bodyPr>
          <a:lstStyle/>
          <a:p>
            <a:pPr algn="ctr"/>
            <a:r>
              <a:rPr lang="en-IN" sz="1200" b="1" dirty="0">
                <a:solidFill>
                  <a:schemeClr val="dk1"/>
                </a:solidFill>
                <a:cs typeface="Times New Roman"/>
                <a:sym typeface="Times New Roman"/>
              </a:rPr>
              <a:t>Normal vs DLA tumour control metabolite  information</a:t>
            </a:r>
          </a:p>
        </p:txBody>
      </p:sp>
      <p:sp>
        <p:nvSpPr>
          <p:cNvPr id="121" name="TextBox 120">
            <a:extLst>
              <a:ext uri="{FF2B5EF4-FFF2-40B4-BE49-F238E27FC236}">
                <a16:creationId xmlns:a16="http://schemas.microsoft.com/office/drawing/2014/main" id="{24534785-E59F-D331-421C-9CA354AB4372}"/>
              </a:ext>
            </a:extLst>
          </p:cNvPr>
          <p:cNvSpPr txBox="1"/>
          <p:nvPr/>
        </p:nvSpPr>
        <p:spPr>
          <a:xfrm>
            <a:off x="20825299" y="16911480"/>
            <a:ext cx="728848" cy="431978"/>
          </a:xfrm>
          <a:prstGeom prst="rect">
            <a:avLst/>
          </a:prstGeom>
          <a:noFill/>
        </p:spPr>
        <p:txBody>
          <a:bodyPr wrap="square" rtlCol="0">
            <a:spAutoFit/>
          </a:bodyPr>
          <a:lstStyle/>
          <a:p>
            <a:r>
              <a:rPr lang="en-US" sz="2207" b="1" dirty="0"/>
              <a:t>A</a:t>
            </a:r>
            <a:endParaRPr lang="en-IN" sz="2207" b="1" dirty="0"/>
          </a:p>
        </p:txBody>
      </p:sp>
      <p:sp>
        <p:nvSpPr>
          <p:cNvPr id="122" name="TextBox 121">
            <a:extLst>
              <a:ext uri="{FF2B5EF4-FFF2-40B4-BE49-F238E27FC236}">
                <a16:creationId xmlns:a16="http://schemas.microsoft.com/office/drawing/2014/main" id="{BC6FA669-6B94-A2E5-4A37-7E7BD8BDE40F}"/>
              </a:ext>
            </a:extLst>
          </p:cNvPr>
          <p:cNvSpPr txBox="1"/>
          <p:nvPr/>
        </p:nvSpPr>
        <p:spPr>
          <a:xfrm>
            <a:off x="20740907" y="19416284"/>
            <a:ext cx="728848" cy="431978"/>
          </a:xfrm>
          <a:prstGeom prst="rect">
            <a:avLst/>
          </a:prstGeom>
          <a:noFill/>
        </p:spPr>
        <p:txBody>
          <a:bodyPr wrap="square" rtlCol="0">
            <a:spAutoFit/>
          </a:bodyPr>
          <a:lstStyle/>
          <a:p>
            <a:r>
              <a:rPr lang="en-US" sz="2207" b="1" dirty="0"/>
              <a:t>B</a:t>
            </a:r>
            <a:endParaRPr lang="en-IN" sz="2207" b="1" dirty="0"/>
          </a:p>
        </p:txBody>
      </p:sp>
      <p:sp>
        <p:nvSpPr>
          <p:cNvPr id="123" name="TextBox 122">
            <a:extLst>
              <a:ext uri="{FF2B5EF4-FFF2-40B4-BE49-F238E27FC236}">
                <a16:creationId xmlns:a16="http://schemas.microsoft.com/office/drawing/2014/main" id="{D06A41E8-D936-4135-D4F1-497FD58FE526}"/>
              </a:ext>
            </a:extLst>
          </p:cNvPr>
          <p:cNvSpPr txBox="1"/>
          <p:nvPr/>
        </p:nvSpPr>
        <p:spPr>
          <a:xfrm>
            <a:off x="20157184" y="21463232"/>
            <a:ext cx="728848" cy="431978"/>
          </a:xfrm>
          <a:prstGeom prst="rect">
            <a:avLst/>
          </a:prstGeom>
          <a:noFill/>
        </p:spPr>
        <p:txBody>
          <a:bodyPr wrap="square" rtlCol="0">
            <a:spAutoFit/>
          </a:bodyPr>
          <a:lstStyle/>
          <a:p>
            <a:r>
              <a:rPr lang="en-US" sz="2207" b="1" dirty="0"/>
              <a:t>C</a:t>
            </a:r>
            <a:endParaRPr lang="en-IN" sz="2207" b="1" dirty="0"/>
          </a:p>
        </p:txBody>
      </p:sp>
      <p:sp>
        <p:nvSpPr>
          <p:cNvPr id="124" name="TextBox 123">
            <a:extLst>
              <a:ext uri="{FF2B5EF4-FFF2-40B4-BE49-F238E27FC236}">
                <a16:creationId xmlns:a16="http://schemas.microsoft.com/office/drawing/2014/main" id="{B3D9F789-7BAD-9484-75C1-65B81419E89B}"/>
              </a:ext>
            </a:extLst>
          </p:cNvPr>
          <p:cNvSpPr txBox="1"/>
          <p:nvPr/>
        </p:nvSpPr>
        <p:spPr>
          <a:xfrm>
            <a:off x="19792760" y="26642953"/>
            <a:ext cx="728848" cy="431978"/>
          </a:xfrm>
          <a:prstGeom prst="rect">
            <a:avLst/>
          </a:prstGeom>
          <a:noFill/>
        </p:spPr>
        <p:txBody>
          <a:bodyPr wrap="square" rtlCol="0">
            <a:spAutoFit/>
          </a:bodyPr>
          <a:lstStyle/>
          <a:p>
            <a:r>
              <a:rPr lang="en-US" sz="2207" b="1" dirty="0"/>
              <a:t>A</a:t>
            </a:r>
            <a:endParaRPr lang="en-IN" sz="2207" b="1" dirty="0"/>
          </a:p>
        </p:txBody>
      </p:sp>
      <p:sp>
        <p:nvSpPr>
          <p:cNvPr id="125" name="TextBox 124">
            <a:extLst>
              <a:ext uri="{FF2B5EF4-FFF2-40B4-BE49-F238E27FC236}">
                <a16:creationId xmlns:a16="http://schemas.microsoft.com/office/drawing/2014/main" id="{8E176044-D74B-0F61-8D6C-05013DB7CA69}"/>
              </a:ext>
            </a:extLst>
          </p:cNvPr>
          <p:cNvSpPr txBox="1"/>
          <p:nvPr/>
        </p:nvSpPr>
        <p:spPr>
          <a:xfrm>
            <a:off x="19830205" y="30605273"/>
            <a:ext cx="728848" cy="431978"/>
          </a:xfrm>
          <a:prstGeom prst="rect">
            <a:avLst/>
          </a:prstGeom>
          <a:noFill/>
        </p:spPr>
        <p:txBody>
          <a:bodyPr wrap="square" rtlCol="0">
            <a:spAutoFit/>
          </a:bodyPr>
          <a:lstStyle/>
          <a:p>
            <a:r>
              <a:rPr lang="en-US" sz="2207" b="1" dirty="0"/>
              <a:t>B</a:t>
            </a:r>
            <a:endParaRPr lang="en-IN" sz="2207" b="1" dirty="0"/>
          </a:p>
        </p:txBody>
      </p:sp>
      <p:sp>
        <p:nvSpPr>
          <p:cNvPr id="126" name="TextBox 125">
            <a:extLst>
              <a:ext uri="{FF2B5EF4-FFF2-40B4-BE49-F238E27FC236}">
                <a16:creationId xmlns:a16="http://schemas.microsoft.com/office/drawing/2014/main" id="{63C4D685-1035-EC81-502E-8D8C4E18CCD0}"/>
              </a:ext>
            </a:extLst>
          </p:cNvPr>
          <p:cNvSpPr txBox="1"/>
          <p:nvPr/>
        </p:nvSpPr>
        <p:spPr>
          <a:xfrm>
            <a:off x="19830205" y="33420678"/>
            <a:ext cx="728848" cy="431978"/>
          </a:xfrm>
          <a:prstGeom prst="rect">
            <a:avLst/>
          </a:prstGeom>
          <a:noFill/>
        </p:spPr>
        <p:txBody>
          <a:bodyPr wrap="square" rtlCol="0">
            <a:spAutoFit/>
          </a:bodyPr>
          <a:lstStyle/>
          <a:p>
            <a:r>
              <a:rPr lang="en-US" sz="2207" b="1" dirty="0"/>
              <a:t>C</a:t>
            </a:r>
            <a:endParaRPr lang="en-IN" sz="2207" b="1" dirty="0"/>
          </a:p>
        </p:txBody>
      </p:sp>
      <p:sp>
        <p:nvSpPr>
          <p:cNvPr id="127" name="TextBox 126">
            <a:extLst>
              <a:ext uri="{FF2B5EF4-FFF2-40B4-BE49-F238E27FC236}">
                <a16:creationId xmlns:a16="http://schemas.microsoft.com/office/drawing/2014/main" id="{A72CA18F-3FFB-6EAB-593D-896C8E91609A}"/>
              </a:ext>
            </a:extLst>
          </p:cNvPr>
          <p:cNvSpPr txBox="1"/>
          <p:nvPr/>
        </p:nvSpPr>
        <p:spPr>
          <a:xfrm>
            <a:off x="1266962" y="38159682"/>
            <a:ext cx="728848" cy="431978"/>
          </a:xfrm>
          <a:prstGeom prst="rect">
            <a:avLst/>
          </a:prstGeom>
          <a:noFill/>
        </p:spPr>
        <p:txBody>
          <a:bodyPr wrap="square" rtlCol="0">
            <a:spAutoFit/>
          </a:bodyPr>
          <a:lstStyle/>
          <a:p>
            <a:r>
              <a:rPr lang="en-US" sz="2207" b="1" dirty="0"/>
              <a:t>A</a:t>
            </a:r>
            <a:endParaRPr lang="en-IN" sz="2207" b="1" dirty="0"/>
          </a:p>
        </p:txBody>
      </p:sp>
      <p:sp>
        <p:nvSpPr>
          <p:cNvPr id="129" name="TextBox 128">
            <a:extLst>
              <a:ext uri="{FF2B5EF4-FFF2-40B4-BE49-F238E27FC236}">
                <a16:creationId xmlns:a16="http://schemas.microsoft.com/office/drawing/2014/main" id="{9DD7F577-3655-333D-FB6C-019504E5B360}"/>
              </a:ext>
            </a:extLst>
          </p:cNvPr>
          <p:cNvSpPr txBox="1"/>
          <p:nvPr/>
        </p:nvSpPr>
        <p:spPr>
          <a:xfrm>
            <a:off x="6803345" y="38232788"/>
            <a:ext cx="728848" cy="431978"/>
          </a:xfrm>
          <a:prstGeom prst="rect">
            <a:avLst/>
          </a:prstGeom>
          <a:noFill/>
        </p:spPr>
        <p:txBody>
          <a:bodyPr wrap="square" rtlCol="0">
            <a:spAutoFit/>
          </a:bodyPr>
          <a:lstStyle/>
          <a:p>
            <a:r>
              <a:rPr lang="en-US" sz="2207" b="1" dirty="0"/>
              <a:t>B</a:t>
            </a:r>
            <a:endParaRPr lang="en-IN" sz="2207" b="1" dirty="0"/>
          </a:p>
        </p:txBody>
      </p:sp>
      <p:sp>
        <p:nvSpPr>
          <p:cNvPr id="161" name="TextBox 160">
            <a:extLst>
              <a:ext uri="{FF2B5EF4-FFF2-40B4-BE49-F238E27FC236}">
                <a16:creationId xmlns:a16="http://schemas.microsoft.com/office/drawing/2014/main" id="{E06BDD46-7FB3-46F1-313E-9DBE00E7F528}"/>
              </a:ext>
            </a:extLst>
          </p:cNvPr>
          <p:cNvSpPr txBox="1"/>
          <p:nvPr/>
        </p:nvSpPr>
        <p:spPr>
          <a:xfrm>
            <a:off x="13780485" y="38115003"/>
            <a:ext cx="728848" cy="431978"/>
          </a:xfrm>
          <a:prstGeom prst="rect">
            <a:avLst/>
          </a:prstGeom>
          <a:noFill/>
        </p:spPr>
        <p:txBody>
          <a:bodyPr wrap="square" rtlCol="0">
            <a:spAutoFit/>
          </a:bodyPr>
          <a:lstStyle/>
          <a:p>
            <a:r>
              <a:rPr lang="en-US" sz="2207" b="1" dirty="0"/>
              <a:t>C</a:t>
            </a:r>
            <a:endParaRPr lang="en-IN" sz="2207" b="1" dirty="0"/>
          </a:p>
        </p:txBody>
      </p:sp>
      <p:pic>
        <p:nvPicPr>
          <p:cNvPr id="158" name="Picture 157">
            <a:extLst>
              <a:ext uri="{FF2B5EF4-FFF2-40B4-BE49-F238E27FC236}">
                <a16:creationId xmlns:a16="http://schemas.microsoft.com/office/drawing/2014/main" id="{15A0647A-468E-C5C6-74CD-E162C9B76FD4}"/>
              </a:ext>
            </a:extLst>
          </p:cNvPr>
          <p:cNvPicPr>
            <a:picLocks noChangeAspect="1"/>
          </p:cNvPicPr>
          <p:nvPr/>
        </p:nvPicPr>
        <p:blipFill>
          <a:blip r:embed="rId34"/>
          <a:stretch>
            <a:fillRect/>
          </a:stretch>
        </p:blipFill>
        <p:spPr>
          <a:xfrm>
            <a:off x="21183188" y="39798014"/>
            <a:ext cx="2078481" cy="1350997"/>
          </a:xfrm>
          <a:prstGeom prst="rect">
            <a:avLst/>
          </a:prstGeom>
          <a:ln>
            <a:solidFill>
              <a:srgbClr val="1C4444"/>
            </a:solidFill>
          </a:ln>
        </p:spPr>
      </p:pic>
      <p:pic>
        <p:nvPicPr>
          <p:cNvPr id="159" name="Google Shape;631;p62">
            <a:extLst>
              <a:ext uri="{FF2B5EF4-FFF2-40B4-BE49-F238E27FC236}">
                <a16:creationId xmlns:a16="http://schemas.microsoft.com/office/drawing/2014/main" id="{45AB2CD6-17D2-0B5C-E9AB-14F3E1DFD156}"/>
              </a:ext>
            </a:extLst>
          </p:cNvPr>
          <p:cNvPicPr preferRelativeResize="0"/>
          <p:nvPr/>
        </p:nvPicPr>
        <p:blipFill rotWithShape="1">
          <a:blip r:embed="rId35">
            <a:alphaModFix/>
          </a:blip>
          <a:srcRect/>
          <a:stretch/>
        </p:blipFill>
        <p:spPr>
          <a:xfrm>
            <a:off x="27549816" y="38437919"/>
            <a:ext cx="4108980" cy="1361349"/>
          </a:xfrm>
          <a:prstGeom prst="rect">
            <a:avLst/>
          </a:prstGeom>
          <a:noFill/>
          <a:ln w="12700" cap="flat" cmpd="sng">
            <a:solidFill>
              <a:srgbClr val="1C4444"/>
            </a:solidFill>
            <a:prstDash val="solid"/>
            <a:round/>
            <a:headEnd type="none" w="sm" len="sm"/>
            <a:tailEnd type="none" w="sm" len="sm"/>
          </a:ln>
        </p:spPr>
      </p:pic>
      <p:pic>
        <p:nvPicPr>
          <p:cNvPr id="160" name="Google Shape;632;p62">
            <a:extLst>
              <a:ext uri="{FF2B5EF4-FFF2-40B4-BE49-F238E27FC236}">
                <a16:creationId xmlns:a16="http://schemas.microsoft.com/office/drawing/2014/main" id="{73FD3EA1-E395-71C0-E5A6-2B1484968FEA}"/>
              </a:ext>
            </a:extLst>
          </p:cNvPr>
          <p:cNvPicPr preferRelativeResize="0"/>
          <p:nvPr/>
        </p:nvPicPr>
        <p:blipFill rotWithShape="1">
          <a:blip r:embed="rId36">
            <a:alphaModFix/>
          </a:blip>
          <a:srcRect/>
          <a:stretch/>
        </p:blipFill>
        <p:spPr>
          <a:xfrm>
            <a:off x="27520532" y="39900789"/>
            <a:ext cx="4207908" cy="1157041"/>
          </a:xfrm>
          <a:prstGeom prst="rect">
            <a:avLst/>
          </a:prstGeom>
          <a:noFill/>
          <a:ln w="12700" cap="flat" cmpd="sng">
            <a:solidFill>
              <a:srgbClr val="1C4444"/>
            </a:solidFill>
            <a:prstDash val="solid"/>
            <a:round/>
            <a:headEnd type="none" w="sm" len="sm"/>
            <a:tailEnd type="none" w="sm" len="sm"/>
          </a:ln>
        </p:spPr>
      </p:pic>
      <p:pic>
        <p:nvPicPr>
          <p:cNvPr id="156" name="Picture 155">
            <a:extLst>
              <a:ext uri="{FF2B5EF4-FFF2-40B4-BE49-F238E27FC236}">
                <a16:creationId xmlns:a16="http://schemas.microsoft.com/office/drawing/2014/main" id="{4DD77EEF-9A4D-94CD-80CE-876B93D96C13}"/>
              </a:ext>
            </a:extLst>
          </p:cNvPr>
          <p:cNvPicPr>
            <a:picLocks noChangeAspect="1"/>
          </p:cNvPicPr>
          <p:nvPr/>
        </p:nvPicPr>
        <p:blipFill>
          <a:blip r:embed="rId37"/>
          <a:stretch>
            <a:fillRect/>
          </a:stretch>
        </p:blipFill>
        <p:spPr>
          <a:xfrm>
            <a:off x="21196257" y="38375671"/>
            <a:ext cx="2065412" cy="1361349"/>
          </a:xfrm>
          <a:prstGeom prst="rect">
            <a:avLst/>
          </a:prstGeom>
          <a:ln>
            <a:solidFill>
              <a:srgbClr val="1C4444"/>
            </a:solidFill>
          </a:ln>
        </p:spPr>
      </p:pic>
      <p:pic>
        <p:nvPicPr>
          <p:cNvPr id="157" name="Picture 156">
            <a:extLst>
              <a:ext uri="{FF2B5EF4-FFF2-40B4-BE49-F238E27FC236}">
                <a16:creationId xmlns:a16="http://schemas.microsoft.com/office/drawing/2014/main" id="{A81AB289-E71B-AAD0-0EE2-EDFCA8A306AA}"/>
              </a:ext>
            </a:extLst>
          </p:cNvPr>
          <p:cNvPicPr>
            <a:picLocks noChangeAspect="1"/>
          </p:cNvPicPr>
          <p:nvPr/>
        </p:nvPicPr>
        <p:blipFill>
          <a:blip r:embed="rId38"/>
          <a:stretch>
            <a:fillRect/>
          </a:stretch>
        </p:blipFill>
        <p:spPr>
          <a:xfrm>
            <a:off x="23388603" y="38459364"/>
            <a:ext cx="3790307" cy="2644832"/>
          </a:xfrm>
          <a:prstGeom prst="rect">
            <a:avLst/>
          </a:prstGeom>
          <a:ln>
            <a:solidFill>
              <a:srgbClr val="1C4444"/>
            </a:solidFill>
          </a:ln>
        </p:spPr>
      </p:pic>
      <p:sp>
        <p:nvSpPr>
          <p:cNvPr id="166" name="TextBox 165">
            <a:extLst>
              <a:ext uri="{FF2B5EF4-FFF2-40B4-BE49-F238E27FC236}">
                <a16:creationId xmlns:a16="http://schemas.microsoft.com/office/drawing/2014/main" id="{902C5A7E-4D54-D951-2BFC-0DDF3CA9B7B7}"/>
              </a:ext>
            </a:extLst>
          </p:cNvPr>
          <p:cNvSpPr txBox="1"/>
          <p:nvPr/>
        </p:nvSpPr>
        <p:spPr>
          <a:xfrm>
            <a:off x="4578415" y="41714040"/>
            <a:ext cx="24876901" cy="461665"/>
          </a:xfrm>
          <a:prstGeom prst="rect">
            <a:avLst/>
          </a:prstGeom>
          <a:noFill/>
          <a:ln>
            <a:solidFill>
              <a:srgbClr val="1C4444"/>
            </a:solidFill>
          </a:ln>
        </p:spPr>
        <p:txBody>
          <a:bodyPr wrap="square" rtlCol="0">
            <a:spAutoFit/>
          </a:bodyPr>
          <a:lstStyle/>
          <a:p>
            <a:pPr algn="ctr"/>
            <a:r>
              <a:rPr lang="en-US" sz="2400" b="1" dirty="0"/>
              <a:t>A- </a:t>
            </a:r>
            <a:r>
              <a:rPr lang="en-US" sz="2400" b="1" dirty="0" err="1"/>
              <a:t>Cytotoxicty</a:t>
            </a:r>
            <a:r>
              <a:rPr lang="en-US" sz="2400" b="1" dirty="0"/>
              <a:t> evaluation in MOLT4 cells | B- </a:t>
            </a:r>
            <a:r>
              <a:rPr lang="en-US" sz="2400" b="1" dirty="0" err="1"/>
              <a:t>Cytotoxicty</a:t>
            </a:r>
            <a:r>
              <a:rPr lang="en-US" sz="2400" b="1" dirty="0"/>
              <a:t> evaluation in L1210 cells | C- </a:t>
            </a:r>
            <a:r>
              <a:rPr lang="en-US" sz="2400" b="1" dirty="0" err="1"/>
              <a:t>Cytotoxicty</a:t>
            </a:r>
            <a:r>
              <a:rPr lang="en-US" sz="2400" b="1" dirty="0"/>
              <a:t> evaluation in K562 cells  | D,E – Protein expression from MOLT4-Treated cells </a:t>
            </a:r>
            <a:endParaRPr lang="en-IN" sz="2400" b="1" dirty="0"/>
          </a:p>
        </p:txBody>
      </p:sp>
      <p:sp>
        <p:nvSpPr>
          <p:cNvPr id="180" name="TextBox 179">
            <a:extLst>
              <a:ext uri="{FF2B5EF4-FFF2-40B4-BE49-F238E27FC236}">
                <a16:creationId xmlns:a16="http://schemas.microsoft.com/office/drawing/2014/main" id="{1F7F6916-8FD2-1EBC-94CE-ECEA45420F15}"/>
              </a:ext>
            </a:extLst>
          </p:cNvPr>
          <p:cNvSpPr txBox="1"/>
          <p:nvPr/>
        </p:nvSpPr>
        <p:spPr>
          <a:xfrm>
            <a:off x="20671222" y="38421220"/>
            <a:ext cx="728848" cy="431978"/>
          </a:xfrm>
          <a:prstGeom prst="rect">
            <a:avLst/>
          </a:prstGeom>
          <a:noFill/>
        </p:spPr>
        <p:txBody>
          <a:bodyPr wrap="square" rtlCol="0">
            <a:spAutoFit/>
          </a:bodyPr>
          <a:lstStyle/>
          <a:p>
            <a:r>
              <a:rPr lang="en-US" sz="2207" b="1" dirty="0"/>
              <a:t>D</a:t>
            </a:r>
            <a:endParaRPr lang="en-IN" sz="2207" b="1" dirty="0"/>
          </a:p>
        </p:txBody>
      </p:sp>
      <p:sp>
        <p:nvSpPr>
          <p:cNvPr id="181" name="TextBox 180">
            <a:extLst>
              <a:ext uri="{FF2B5EF4-FFF2-40B4-BE49-F238E27FC236}">
                <a16:creationId xmlns:a16="http://schemas.microsoft.com/office/drawing/2014/main" id="{FCBFAB4C-12FA-63CB-B46B-4FDF544C93C6}"/>
              </a:ext>
            </a:extLst>
          </p:cNvPr>
          <p:cNvSpPr txBox="1"/>
          <p:nvPr/>
        </p:nvSpPr>
        <p:spPr>
          <a:xfrm>
            <a:off x="20655185" y="39834385"/>
            <a:ext cx="728848" cy="431978"/>
          </a:xfrm>
          <a:prstGeom prst="rect">
            <a:avLst/>
          </a:prstGeom>
          <a:noFill/>
        </p:spPr>
        <p:txBody>
          <a:bodyPr wrap="square" rtlCol="0">
            <a:spAutoFit/>
          </a:bodyPr>
          <a:lstStyle/>
          <a:p>
            <a:r>
              <a:rPr lang="en-US" sz="2207" b="1" dirty="0"/>
              <a:t>E</a:t>
            </a:r>
            <a:endParaRPr lang="en-IN" sz="2207" b="1" dirty="0"/>
          </a:p>
        </p:txBody>
      </p:sp>
      <p:grpSp>
        <p:nvGrpSpPr>
          <p:cNvPr id="182" name="Group 181">
            <a:extLst>
              <a:ext uri="{FF2B5EF4-FFF2-40B4-BE49-F238E27FC236}">
                <a16:creationId xmlns:a16="http://schemas.microsoft.com/office/drawing/2014/main" id="{055C8BC4-0FFF-4D80-D6FA-C49749DC33DD}"/>
              </a:ext>
            </a:extLst>
          </p:cNvPr>
          <p:cNvGrpSpPr/>
          <p:nvPr/>
        </p:nvGrpSpPr>
        <p:grpSpPr>
          <a:xfrm>
            <a:off x="1893239" y="23543851"/>
            <a:ext cx="5227898" cy="3740869"/>
            <a:chOff x="6340094" y="30438188"/>
            <a:chExt cx="10211320" cy="5315344"/>
          </a:xfrm>
        </p:grpSpPr>
        <p:pic>
          <p:nvPicPr>
            <p:cNvPr id="183" name="Picture 182">
              <a:extLst>
                <a:ext uri="{FF2B5EF4-FFF2-40B4-BE49-F238E27FC236}">
                  <a16:creationId xmlns:a16="http://schemas.microsoft.com/office/drawing/2014/main" id="{0FB99782-3CD7-48EF-EF9B-1C793C541A41}"/>
                </a:ext>
              </a:extLst>
            </p:cNvPr>
            <p:cNvPicPr>
              <a:picLocks noChangeAspect="1"/>
            </p:cNvPicPr>
            <p:nvPr/>
          </p:nvPicPr>
          <p:blipFill>
            <a:blip r:embed="rId39">
              <a:extLst>
                <a:ext uri="{28A0092B-C50C-407E-A947-70E740481C1C}">
                  <a14:useLocalDpi xmlns:a14="http://schemas.microsoft.com/office/drawing/2010/main" val="0"/>
                </a:ext>
              </a:extLst>
            </a:blip>
            <a:srcRect b="24580"/>
            <a:stretch/>
          </p:blipFill>
          <p:spPr>
            <a:xfrm>
              <a:off x="11277593" y="33049776"/>
              <a:ext cx="5273821" cy="2673374"/>
            </a:xfrm>
            <a:prstGeom prst="rect">
              <a:avLst/>
            </a:prstGeom>
            <a:ln>
              <a:solidFill>
                <a:srgbClr val="FF0000"/>
              </a:solidFill>
            </a:ln>
          </p:spPr>
        </p:pic>
        <p:pic>
          <p:nvPicPr>
            <p:cNvPr id="184" name="Picture 183">
              <a:extLst>
                <a:ext uri="{FF2B5EF4-FFF2-40B4-BE49-F238E27FC236}">
                  <a16:creationId xmlns:a16="http://schemas.microsoft.com/office/drawing/2014/main" id="{7E5F2EEB-29FB-2FB9-D4C2-8587B5EE4085}"/>
                </a:ext>
              </a:extLst>
            </p:cNvPr>
            <p:cNvPicPr>
              <a:picLocks noChangeAspect="1"/>
            </p:cNvPicPr>
            <p:nvPr/>
          </p:nvPicPr>
          <p:blipFill>
            <a:blip r:embed="rId40">
              <a:extLst>
                <a:ext uri="{28A0092B-C50C-407E-A947-70E740481C1C}">
                  <a14:useLocalDpi xmlns:a14="http://schemas.microsoft.com/office/drawing/2010/main" val="0"/>
                </a:ext>
              </a:extLst>
            </a:blip>
            <a:srcRect t="1" b="25490"/>
            <a:stretch/>
          </p:blipFill>
          <p:spPr>
            <a:xfrm>
              <a:off x="11269489" y="30438188"/>
              <a:ext cx="5281925" cy="2479283"/>
            </a:xfrm>
            <a:prstGeom prst="rect">
              <a:avLst/>
            </a:prstGeom>
            <a:ln>
              <a:solidFill>
                <a:srgbClr val="FF0000"/>
              </a:solidFill>
            </a:ln>
          </p:spPr>
        </p:pic>
        <p:pic>
          <p:nvPicPr>
            <p:cNvPr id="185" name="Picture 184">
              <a:extLst>
                <a:ext uri="{FF2B5EF4-FFF2-40B4-BE49-F238E27FC236}">
                  <a16:creationId xmlns:a16="http://schemas.microsoft.com/office/drawing/2014/main" id="{246931A9-C302-59FF-EB28-82879EAF81AF}"/>
                </a:ext>
              </a:extLst>
            </p:cNvPr>
            <p:cNvPicPr>
              <a:picLocks noChangeAspect="1"/>
            </p:cNvPicPr>
            <p:nvPr/>
          </p:nvPicPr>
          <p:blipFill>
            <a:blip r:embed="rId41">
              <a:extLst>
                <a:ext uri="{28A0092B-C50C-407E-A947-70E740481C1C}">
                  <a14:useLocalDpi xmlns:a14="http://schemas.microsoft.com/office/drawing/2010/main" val="0"/>
                </a:ext>
              </a:extLst>
            </a:blip>
            <a:srcRect b="25433"/>
            <a:stretch/>
          </p:blipFill>
          <p:spPr>
            <a:xfrm>
              <a:off x="6340094" y="30438188"/>
              <a:ext cx="4784161" cy="2479284"/>
            </a:xfrm>
            <a:prstGeom prst="rect">
              <a:avLst/>
            </a:prstGeom>
            <a:ln>
              <a:solidFill>
                <a:srgbClr val="FF0000"/>
              </a:solidFill>
            </a:ln>
          </p:spPr>
        </p:pic>
        <p:pic>
          <p:nvPicPr>
            <p:cNvPr id="186" name="Picture 185">
              <a:extLst>
                <a:ext uri="{FF2B5EF4-FFF2-40B4-BE49-F238E27FC236}">
                  <a16:creationId xmlns:a16="http://schemas.microsoft.com/office/drawing/2014/main" id="{A4698909-B4CF-54BE-1485-A5B788CFACA0}"/>
                </a:ext>
              </a:extLst>
            </p:cNvPr>
            <p:cNvPicPr>
              <a:picLocks noChangeAspect="1"/>
            </p:cNvPicPr>
            <p:nvPr/>
          </p:nvPicPr>
          <p:blipFill>
            <a:blip r:embed="rId42">
              <a:extLst>
                <a:ext uri="{28A0092B-C50C-407E-A947-70E740481C1C}">
                  <a14:useLocalDpi xmlns:a14="http://schemas.microsoft.com/office/drawing/2010/main" val="0"/>
                </a:ext>
              </a:extLst>
            </a:blip>
            <a:srcRect b="26534"/>
            <a:stretch/>
          </p:blipFill>
          <p:spPr>
            <a:xfrm>
              <a:off x="6386986" y="33049776"/>
              <a:ext cx="4745891" cy="2703756"/>
            </a:xfrm>
            <a:prstGeom prst="rect">
              <a:avLst/>
            </a:prstGeom>
            <a:ln>
              <a:solidFill>
                <a:srgbClr val="FF0000"/>
              </a:solidFill>
            </a:ln>
          </p:spPr>
        </p:pic>
      </p:grpSp>
      <p:pic>
        <p:nvPicPr>
          <p:cNvPr id="187" name="Picture 186">
            <a:extLst>
              <a:ext uri="{FF2B5EF4-FFF2-40B4-BE49-F238E27FC236}">
                <a16:creationId xmlns:a16="http://schemas.microsoft.com/office/drawing/2014/main" id="{973DE853-B133-D28A-6762-5320D4B60BBE}"/>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4269531" y="23142157"/>
            <a:ext cx="2990993" cy="2350563"/>
          </a:xfrm>
          <a:prstGeom prst="rect">
            <a:avLst/>
          </a:prstGeom>
        </p:spPr>
      </p:pic>
      <p:pic>
        <p:nvPicPr>
          <p:cNvPr id="188" name="Picture 187">
            <a:extLst>
              <a:ext uri="{FF2B5EF4-FFF2-40B4-BE49-F238E27FC236}">
                <a16:creationId xmlns:a16="http://schemas.microsoft.com/office/drawing/2014/main" id="{38F069A9-8D22-CB23-1100-2D435E575A4D}"/>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4257370" y="25696047"/>
            <a:ext cx="3174338" cy="2075860"/>
          </a:xfrm>
          <a:prstGeom prst="rect">
            <a:avLst/>
          </a:prstGeom>
        </p:spPr>
      </p:pic>
      <p:sp>
        <p:nvSpPr>
          <p:cNvPr id="189" name="TextBox 188">
            <a:extLst>
              <a:ext uri="{FF2B5EF4-FFF2-40B4-BE49-F238E27FC236}">
                <a16:creationId xmlns:a16="http://schemas.microsoft.com/office/drawing/2014/main" id="{6F95A97D-BF2F-688E-CB63-98545C006B80}"/>
              </a:ext>
            </a:extLst>
          </p:cNvPr>
          <p:cNvSpPr txBox="1"/>
          <p:nvPr/>
        </p:nvSpPr>
        <p:spPr>
          <a:xfrm>
            <a:off x="1442652" y="16636556"/>
            <a:ext cx="728848" cy="431978"/>
          </a:xfrm>
          <a:prstGeom prst="rect">
            <a:avLst/>
          </a:prstGeom>
          <a:noFill/>
        </p:spPr>
        <p:txBody>
          <a:bodyPr wrap="square" rtlCol="0">
            <a:spAutoFit/>
          </a:bodyPr>
          <a:lstStyle/>
          <a:p>
            <a:r>
              <a:rPr lang="en-US" sz="2207" b="1" dirty="0"/>
              <a:t>A</a:t>
            </a:r>
            <a:endParaRPr lang="en-IN" sz="2207" b="1" dirty="0"/>
          </a:p>
        </p:txBody>
      </p:sp>
      <p:sp>
        <p:nvSpPr>
          <p:cNvPr id="190" name="TextBox 189">
            <a:extLst>
              <a:ext uri="{FF2B5EF4-FFF2-40B4-BE49-F238E27FC236}">
                <a16:creationId xmlns:a16="http://schemas.microsoft.com/office/drawing/2014/main" id="{4E7E56C0-861B-3AFA-A1E0-0F475AB85445}"/>
              </a:ext>
            </a:extLst>
          </p:cNvPr>
          <p:cNvSpPr txBox="1"/>
          <p:nvPr/>
        </p:nvSpPr>
        <p:spPr>
          <a:xfrm>
            <a:off x="6265054" y="16604729"/>
            <a:ext cx="728848" cy="431978"/>
          </a:xfrm>
          <a:prstGeom prst="rect">
            <a:avLst/>
          </a:prstGeom>
          <a:noFill/>
        </p:spPr>
        <p:txBody>
          <a:bodyPr wrap="square" rtlCol="0">
            <a:spAutoFit/>
          </a:bodyPr>
          <a:lstStyle/>
          <a:p>
            <a:r>
              <a:rPr lang="en-US" sz="2207" b="1" dirty="0"/>
              <a:t>B</a:t>
            </a:r>
            <a:endParaRPr lang="en-IN" sz="2207" b="1" dirty="0"/>
          </a:p>
        </p:txBody>
      </p:sp>
      <p:sp>
        <p:nvSpPr>
          <p:cNvPr id="191" name="TextBox 190">
            <a:extLst>
              <a:ext uri="{FF2B5EF4-FFF2-40B4-BE49-F238E27FC236}">
                <a16:creationId xmlns:a16="http://schemas.microsoft.com/office/drawing/2014/main" id="{4915C807-D6C9-42F3-383D-94ED69DDA463}"/>
              </a:ext>
            </a:extLst>
          </p:cNvPr>
          <p:cNvSpPr txBox="1"/>
          <p:nvPr/>
        </p:nvSpPr>
        <p:spPr>
          <a:xfrm>
            <a:off x="11786021" y="16604729"/>
            <a:ext cx="728848" cy="431978"/>
          </a:xfrm>
          <a:prstGeom prst="rect">
            <a:avLst/>
          </a:prstGeom>
          <a:noFill/>
        </p:spPr>
        <p:txBody>
          <a:bodyPr wrap="square" rtlCol="0">
            <a:spAutoFit/>
          </a:bodyPr>
          <a:lstStyle/>
          <a:p>
            <a:r>
              <a:rPr lang="en-US" sz="2207" b="1" dirty="0"/>
              <a:t>C</a:t>
            </a:r>
            <a:endParaRPr lang="en-IN" sz="2207" b="1" dirty="0"/>
          </a:p>
        </p:txBody>
      </p:sp>
      <p:sp>
        <p:nvSpPr>
          <p:cNvPr id="192" name="TextBox 191">
            <a:extLst>
              <a:ext uri="{FF2B5EF4-FFF2-40B4-BE49-F238E27FC236}">
                <a16:creationId xmlns:a16="http://schemas.microsoft.com/office/drawing/2014/main" id="{FBAA0534-E8FE-8E89-923B-9A21241E47C2}"/>
              </a:ext>
            </a:extLst>
          </p:cNvPr>
          <p:cNvSpPr txBox="1"/>
          <p:nvPr/>
        </p:nvSpPr>
        <p:spPr>
          <a:xfrm>
            <a:off x="1303438" y="23324368"/>
            <a:ext cx="728848" cy="431978"/>
          </a:xfrm>
          <a:prstGeom prst="rect">
            <a:avLst/>
          </a:prstGeom>
          <a:noFill/>
        </p:spPr>
        <p:txBody>
          <a:bodyPr wrap="square" rtlCol="0">
            <a:spAutoFit/>
          </a:bodyPr>
          <a:lstStyle/>
          <a:p>
            <a:r>
              <a:rPr lang="en-US" sz="2207" b="1" dirty="0"/>
              <a:t>D</a:t>
            </a:r>
            <a:endParaRPr lang="en-IN" sz="2207" b="1" dirty="0"/>
          </a:p>
        </p:txBody>
      </p:sp>
      <p:sp>
        <p:nvSpPr>
          <p:cNvPr id="193" name="TextBox 192">
            <a:extLst>
              <a:ext uri="{FF2B5EF4-FFF2-40B4-BE49-F238E27FC236}">
                <a16:creationId xmlns:a16="http://schemas.microsoft.com/office/drawing/2014/main" id="{224996A4-BFF0-1A05-1E08-0AA40DAFF815}"/>
              </a:ext>
            </a:extLst>
          </p:cNvPr>
          <p:cNvSpPr txBox="1"/>
          <p:nvPr/>
        </p:nvSpPr>
        <p:spPr>
          <a:xfrm>
            <a:off x="13511116" y="23211652"/>
            <a:ext cx="728848" cy="431978"/>
          </a:xfrm>
          <a:prstGeom prst="rect">
            <a:avLst/>
          </a:prstGeom>
          <a:noFill/>
        </p:spPr>
        <p:txBody>
          <a:bodyPr wrap="square" rtlCol="0">
            <a:spAutoFit/>
          </a:bodyPr>
          <a:lstStyle/>
          <a:p>
            <a:r>
              <a:rPr lang="en-US" sz="2207" b="1" dirty="0"/>
              <a:t>F</a:t>
            </a:r>
            <a:endParaRPr lang="en-IN" sz="2207" b="1" dirty="0"/>
          </a:p>
        </p:txBody>
      </p:sp>
      <p:sp>
        <p:nvSpPr>
          <p:cNvPr id="195" name="TextBox 194">
            <a:extLst>
              <a:ext uri="{FF2B5EF4-FFF2-40B4-BE49-F238E27FC236}">
                <a16:creationId xmlns:a16="http://schemas.microsoft.com/office/drawing/2014/main" id="{2E5B4ED6-F65F-18A5-0877-BCD8F98941D9}"/>
              </a:ext>
            </a:extLst>
          </p:cNvPr>
          <p:cNvSpPr txBox="1"/>
          <p:nvPr/>
        </p:nvSpPr>
        <p:spPr>
          <a:xfrm>
            <a:off x="3205833" y="27952398"/>
            <a:ext cx="13665573" cy="923330"/>
          </a:xfrm>
          <a:prstGeom prst="rect">
            <a:avLst/>
          </a:prstGeom>
          <a:noFill/>
          <a:ln>
            <a:solidFill>
              <a:srgbClr val="1C4444"/>
            </a:solidFill>
          </a:ln>
        </p:spPr>
        <p:txBody>
          <a:bodyPr wrap="square" rtlCol="0">
            <a:spAutoFit/>
          </a:bodyPr>
          <a:lstStyle/>
          <a:p>
            <a:pPr algn="ctr"/>
            <a:r>
              <a:rPr lang="en-US" b="1" dirty="0"/>
              <a:t>D- Kaplan-Meier survival plot for ACOT7 and AIFM2 from TARGET-AML patient data </a:t>
            </a:r>
          </a:p>
          <a:p>
            <a:pPr algn="ctr"/>
            <a:r>
              <a:rPr lang="en-US" b="1" dirty="0"/>
              <a:t> E- COX regression model for genes with high/low hazard ratios influencing patient survival</a:t>
            </a:r>
          </a:p>
          <a:p>
            <a:pPr algn="ctr"/>
            <a:r>
              <a:rPr lang="en-US" b="1" dirty="0"/>
              <a:t>F - Survival plot for ACOT7 and AIFM2 in AML (right)</a:t>
            </a:r>
            <a:endParaRPr lang="en-IN" b="1" dirty="0"/>
          </a:p>
        </p:txBody>
      </p:sp>
      <p:pic>
        <p:nvPicPr>
          <p:cNvPr id="197" name="Picture 196" descr="A graph with lines and dots&#10;&#10;AI-generated content may be incorrect.">
            <a:extLst>
              <a:ext uri="{FF2B5EF4-FFF2-40B4-BE49-F238E27FC236}">
                <a16:creationId xmlns:a16="http://schemas.microsoft.com/office/drawing/2014/main" id="{98CCECC8-5709-5F28-1A6B-2AC40A5A22F3}"/>
              </a:ext>
            </a:extLst>
          </p:cNvPr>
          <p:cNvPicPr>
            <a:picLocks noChangeAspect="1"/>
          </p:cNvPicPr>
          <p:nvPr/>
        </p:nvPicPr>
        <p:blipFill>
          <a:blip r:embed="rId45">
            <a:extLst>
              <a:ext uri="{28A0092B-C50C-407E-A947-70E740481C1C}">
                <a14:useLocalDpi xmlns:a14="http://schemas.microsoft.com/office/drawing/2010/main" val="0"/>
              </a:ext>
            </a:extLst>
          </a:blip>
          <a:srcRect t="11722" b="6562"/>
          <a:stretch>
            <a:fillRect/>
          </a:stretch>
        </p:blipFill>
        <p:spPr>
          <a:xfrm>
            <a:off x="8374434" y="23399028"/>
            <a:ext cx="4751280" cy="4131365"/>
          </a:xfrm>
          <a:prstGeom prst="rect">
            <a:avLst/>
          </a:prstGeom>
        </p:spPr>
      </p:pic>
      <p:sp>
        <p:nvSpPr>
          <p:cNvPr id="198" name="TextBox 197">
            <a:extLst>
              <a:ext uri="{FF2B5EF4-FFF2-40B4-BE49-F238E27FC236}">
                <a16:creationId xmlns:a16="http://schemas.microsoft.com/office/drawing/2014/main" id="{471DC270-1FC6-D5E2-1A90-ED64F6C17793}"/>
              </a:ext>
            </a:extLst>
          </p:cNvPr>
          <p:cNvSpPr txBox="1"/>
          <p:nvPr/>
        </p:nvSpPr>
        <p:spPr>
          <a:xfrm>
            <a:off x="7876148" y="23305898"/>
            <a:ext cx="728848" cy="431978"/>
          </a:xfrm>
          <a:prstGeom prst="rect">
            <a:avLst/>
          </a:prstGeom>
          <a:noFill/>
        </p:spPr>
        <p:txBody>
          <a:bodyPr wrap="square" rtlCol="0">
            <a:spAutoFit/>
          </a:bodyPr>
          <a:lstStyle/>
          <a:p>
            <a:r>
              <a:rPr lang="en-US" sz="2207" b="1" dirty="0"/>
              <a:t>E</a:t>
            </a:r>
            <a:endParaRPr lang="en-IN" sz="2207" b="1" dirty="0"/>
          </a:p>
        </p:txBody>
      </p:sp>
    </p:spTree>
    <p:extLst>
      <p:ext uri="{BB962C8B-B14F-4D97-AF65-F5344CB8AC3E}">
        <p14:creationId xmlns:p14="http://schemas.microsoft.com/office/powerpoint/2010/main" val="5134551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415</TotalTime>
  <Words>1139</Words>
  <Application>Microsoft Office PowerPoint</Application>
  <PresentationFormat>Custom</PresentationFormat>
  <Paragraphs>135</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Arial Narrow</vt:lpstr>
      <vt:lpstr>Arial Rounded MT Bold</vt:lpstr>
      <vt:lpstr>Calibri</vt:lpstr>
      <vt:lpstr>Calibri Light</vt:lpstr>
      <vt:lpstr>Times New Roman</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Shyamjith P</dc:creator>
  <cp:lastModifiedBy>Tania Ambrose/COMPUTATIONAL AND DATA SCIENCES/SYNGENE</cp:lastModifiedBy>
  <cp:revision>13</cp:revision>
  <dcterms:created xsi:type="dcterms:W3CDTF">2025-12-10T21:51:14Z</dcterms:created>
  <dcterms:modified xsi:type="dcterms:W3CDTF">2025-12-11T05:13:56Z</dcterms:modified>
</cp:coreProperties>
</file>